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753600" cy="7315200"/>
  <p:notesSz cx="6858000" cy="9144000"/>
  <p:embeddedFontLst>
    <p:embeddedFont>
      <p:font typeface="Arial Bold" panose="020B0704020202020204" pitchFamily="34" charset="0"/>
      <p:regular r:id="rId43"/>
      <p:bold r:id="rId44"/>
    </p:embeddedFont>
    <p:embeddedFont>
      <p:font typeface="Canva Sans" panose="020B0604020202020204" charset="0"/>
      <p:regular r:id="rId45"/>
    </p:embeddedFont>
    <p:embeddedFont>
      <p:font typeface="Canva Sans Bold" panose="020B0604020202020204" charset="0"/>
      <p:regular r:id="rId46"/>
      <p:bold r:id="rId47"/>
    </p:embeddedFont>
    <p:embeddedFont>
      <p:font typeface="Canva Sans Italics" panose="020B0604020202020204" charset="0"/>
      <p:regular r:id="rId48"/>
      <p: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113" d="100"/>
          <a:sy n="113" d="100"/>
        </p:scale>
        <p:origin x="1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644993"/>
            <a:ext cx="8290560" cy="1391316"/>
            <a:chOff x="0" y="0"/>
            <a:chExt cx="2421652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1652" cy="406400"/>
            </a:xfrm>
            <a:custGeom>
              <a:avLst/>
              <a:gdLst/>
              <a:ahLst/>
              <a:cxnLst/>
              <a:rect l="l" t="t" r="r" b="b"/>
              <a:pathLst>
                <a:path w="2421652" h="406400">
                  <a:moveTo>
                    <a:pt x="2218452" y="0"/>
                  </a:moveTo>
                  <a:cubicBezTo>
                    <a:pt x="2330677" y="0"/>
                    <a:pt x="2421652" y="90976"/>
                    <a:pt x="2421652" y="203200"/>
                  </a:cubicBezTo>
                  <a:cubicBezTo>
                    <a:pt x="2421652" y="315424"/>
                    <a:pt x="2330677" y="406400"/>
                    <a:pt x="22184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42165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4022487"/>
            <a:ext cx="9753600" cy="3363506"/>
          </a:xfrm>
          <a:custGeom>
            <a:avLst/>
            <a:gdLst/>
            <a:ahLst/>
            <a:cxnLst/>
            <a:rect l="l" t="t" r="r" b="b"/>
            <a:pathLst>
              <a:path w="9753600" h="3363506">
                <a:moveTo>
                  <a:pt x="0" y="0"/>
                </a:moveTo>
                <a:lnTo>
                  <a:pt x="9753600" y="0"/>
                </a:lnTo>
                <a:lnTo>
                  <a:pt x="9753600" y="3363505"/>
                </a:lnTo>
                <a:lnTo>
                  <a:pt x="0" y="336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158" r="-8910" b="-843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4379" y="5237375"/>
            <a:ext cx="2220261" cy="956731"/>
          </a:xfrm>
          <a:custGeom>
            <a:avLst/>
            <a:gdLst/>
            <a:ahLst/>
            <a:cxnLst/>
            <a:rect l="l" t="t" r="r" b="b"/>
            <a:pathLst>
              <a:path w="2220261" h="956731">
                <a:moveTo>
                  <a:pt x="0" y="0"/>
                </a:moveTo>
                <a:lnTo>
                  <a:pt x="2220261" y="0"/>
                </a:lnTo>
                <a:lnTo>
                  <a:pt x="2220261" y="956730"/>
                </a:lnTo>
                <a:lnTo>
                  <a:pt x="0" y="9567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37808" y="2163131"/>
            <a:ext cx="8075900" cy="1366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395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Impact on Prescription Drugs for 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20" y="866363"/>
            <a:ext cx="8290560" cy="81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1"/>
              </a:lnSpc>
            </a:pPr>
            <a:r>
              <a:rPr lang="en-US" sz="4729">
                <a:solidFill>
                  <a:srgbClr val="081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Inflation Reduction Act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1491" y="1471365"/>
            <a:ext cx="3435309" cy="2574084"/>
            <a:chOff x="0" y="0"/>
            <a:chExt cx="1272337" cy="953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64074" y="1956913"/>
            <a:ext cx="1190144" cy="1166341"/>
            <a:chOff x="0" y="0"/>
            <a:chExt cx="1586859" cy="1555122"/>
          </a:xfrm>
        </p:grpSpPr>
        <p:grpSp>
          <p:nvGrpSpPr>
            <p:cNvPr id="6" name="Group 6"/>
            <p:cNvGrpSpPr/>
            <p:nvPr/>
          </p:nvGrpSpPr>
          <p:grpSpPr>
            <a:xfrm>
              <a:off x="736395" y="710331"/>
              <a:ext cx="794250" cy="79425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4176" y="907124"/>
              <a:ext cx="612220" cy="61222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1586859" cy="1555122"/>
            </a:xfrm>
            <a:custGeom>
              <a:avLst/>
              <a:gdLst/>
              <a:ahLst/>
              <a:cxnLst/>
              <a:rect l="l" t="t" r="r" b="b"/>
              <a:pathLst>
                <a:path w="1586859" h="1555122">
                  <a:moveTo>
                    <a:pt x="0" y="0"/>
                  </a:moveTo>
                  <a:lnTo>
                    <a:pt x="1586859" y="0"/>
                  </a:lnTo>
                  <a:lnTo>
                    <a:pt x="1586859" y="1555122"/>
                  </a:lnTo>
                  <a:lnTo>
                    <a:pt x="0" y="1555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89049" y="3287900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D Improvements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2023 - 2025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2221" y="574800"/>
            <a:ext cx="8596178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Changes for the Inflation Reduction Act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441491" y="4139041"/>
            <a:ext cx="3435309" cy="2574084"/>
            <a:chOff x="0" y="0"/>
            <a:chExt cx="1272337" cy="9533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08001" y="1471365"/>
            <a:ext cx="3435309" cy="2574084"/>
            <a:chOff x="0" y="0"/>
            <a:chExt cx="1272337" cy="9533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08001" y="4139041"/>
            <a:ext cx="3435309" cy="2574084"/>
            <a:chOff x="0" y="0"/>
            <a:chExt cx="1272337" cy="95336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625898" y="4660677"/>
            <a:ext cx="1066494" cy="1091043"/>
            <a:chOff x="0" y="0"/>
            <a:chExt cx="1421993" cy="1454724"/>
          </a:xfrm>
        </p:grpSpPr>
        <p:grpSp>
          <p:nvGrpSpPr>
            <p:cNvPr id="25" name="Group 25"/>
            <p:cNvGrpSpPr/>
            <p:nvPr/>
          </p:nvGrpSpPr>
          <p:grpSpPr>
            <a:xfrm>
              <a:off x="485709" y="45441"/>
              <a:ext cx="573004" cy="573004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0" y="0"/>
              <a:ext cx="1421993" cy="1454724"/>
            </a:xfrm>
            <a:custGeom>
              <a:avLst/>
              <a:gdLst/>
              <a:ahLst/>
              <a:cxnLst/>
              <a:rect l="l" t="t" r="r" b="b"/>
              <a:pathLst>
                <a:path w="1421993" h="1454724">
                  <a:moveTo>
                    <a:pt x="0" y="0"/>
                  </a:moveTo>
                  <a:lnTo>
                    <a:pt x="1421993" y="0"/>
                  </a:lnTo>
                  <a:lnTo>
                    <a:pt x="1421993" y="1454724"/>
                  </a:lnTo>
                  <a:lnTo>
                    <a:pt x="0" y="1454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142298" y="1956913"/>
            <a:ext cx="1166714" cy="1166714"/>
            <a:chOff x="0" y="0"/>
            <a:chExt cx="1555618" cy="1555618"/>
          </a:xfrm>
        </p:grpSpPr>
        <p:grpSp>
          <p:nvGrpSpPr>
            <p:cNvPr id="30" name="Group 30"/>
            <p:cNvGrpSpPr/>
            <p:nvPr/>
          </p:nvGrpSpPr>
          <p:grpSpPr>
            <a:xfrm>
              <a:off x="457641" y="216063"/>
              <a:ext cx="424274" cy="309770"/>
              <a:chOff x="0" y="0"/>
              <a:chExt cx="117854" cy="8604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7854" cy="86047"/>
              </a:xfrm>
              <a:custGeom>
                <a:avLst/>
                <a:gdLst/>
                <a:ahLst/>
                <a:cxnLst/>
                <a:rect l="l" t="t" r="r" b="b"/>
                <a:pathLst>
                  <a:path w="117854" h="86047">
                    <a:moveTo>
                      <a:pt x="43024" y="0"/>
                    </a:moveTo>
                    <a:lnTo>
                      <a:pt x="74830" y="0"/>
                    </a:lnTo>
                    <a:cubicBezTo>
                      <a:pt x="98592" y="0"/>
                      <a:pt x="117854" y="19262"/>
                      <a:pt x="117854" y="43024"/>
                    </a:cubicBezTo>
                    <a:lnTo>
                      <a:pt x="117854" y="43024"/>
                    </a:lnTo>
                    <a:cubicBezTo>
                      <a:pt x="117854" y="54434"/>
                      <a:pt x="113321" y="65377"/>
                      <a:pt x="105253" y="73446"/>
                    </a:cubicBezTo>
                    <a:cubicBezTo>
                      <a:pt x="97184" y="81514"/>
                      <a:pt x="86241" y="86047"/>
                      <a:pt x="74830" y="86047"/>
                    </a:cubicBezTo>
                    <a:lnTo>
                      <a:pt x="43024" y="86047"/>
                    </a:lnTo>
                    <a:cubicBezTo>
                      <a:pt x="19262" y="86047"/>
                      <a:pt x="0" y="66785"/>
                      <a:pt x="0" y="43024"/>
                    </a:cubicBezTo>
                    <a:lnTo>
                      <a:pt x="0" y="43024"/>
                    </a:lnTo>
                    <a:cubicBezTo>
                      <a:pt x="0" y="19262"/>
                      <a:pt x="19262" y="0"/>
                      <a:pt x="4302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17854" cy="1336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669778" y="0"/>
              <a:ext cx="424274" cy="309770"/>
              <a:chOff x="0" y="0"/>
              <a:chExt cx="117854" cy="8604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17854" cy="86047"/>
              </a:xfrm>
              <a:custGeom>
                <a:avLst/>
                <a:gdLst/>
                <a:ahLst/>
                <a:cxnLst/>
                <a:rect l="l" t="t" r="r" b="b"/>
                <a:pathLst>
                  <a:path w="117854" h="86047">
                    <a:moveTo>
                      <a:pt x="43024" y="0"/>
                    </a:moveTo>
                    <a:lnTo>
                      <a:pt x="74830" y="0"/>
                    </a:lnTo>
                    <a:cubicBezTo>
                      <a:pt x="98592" y="0"/>
                      <a:pt x="117854" y="19262"/>
                      <a:pt x="117854" y="43024"/>
                    </a:cubicBezTo>
                    <a:lnTo>
                      <a:pt x="117854" y="43024"/>
                    </a:lnTo>
                    <a:cubicBezTo>
                      <a:pt x="117854" y="54434"/>
                      <a:pt x="113321" y="65377"/>
                      <a:pt x="105253" y="73446"/>
                    </a:cubicBezTo>
                    <a:cubicBezTo>
                      <a:pt x="97184" y="81514"/>
                      <a:pt x="86241" y="86047"/>
                      <a:pt x="74830" y="86047"/>
                    </a:cubicBezTo>
                    <a:lnTo>
                      <a:pt x="43024" y="86047"/>
                    </a:lnTo>
                    <a:cubicBezTo>
                      <a:pt x="19262" y="86047"/>
                      <a:pt x="0" y="66785"/>
                      <a:pt x="0" y="43024"/>
                    </a:cubicBezTo>
                    <a:lnTo>
                      <a:pt x="0" y="43024"/>
                    </a:lnTo>
                    <a:cubicBezTo>
                      <a:pt x="0" y="19262"/>
                      <a:pt x="19262" y="0"/>
                      <a:pt x="4302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117854" cy="1336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0" y="0"/>
              <a:ext cx="1555618" cy="1555618"/>
            </a:xfrm>
            <a:custGeom>
              <a:avLst/>
              <a:gdLst/>
              <a:ahLst/>
              <a:cxnLst/>
              <a:rect l="l" t="t" r="r" b="b"/>
              <a:pathLst>
                <a:path w="1555618" h="1555618">
                  <a:moveTo>
                    <a:pt x="0" y="0"/>
                  </a:moveTo>
                  <a:lnTo>
                    <a:pt x="1555618" y="0"/>
                  </a:lnTo>
                  <a:lnTo>
                    <a:pt x="1555618" y="1555618"/>
                  </a:lnTo>
                  <a:lnTo>
                    <a:pt x="0" y="155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589049" y="5913645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Inflation Rebates in Medicare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2022 - 2025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55558" y="3287900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Drug Price Negotiation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2026 - 2027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6109203" y="4518817"/>
            <a:ext cx="1232903" cy="1232903"/>
            <a:chOff x="0" y="0"/>
            <a:chExt cx="1643871" cy="1643871"/>
          </a:xfrm>
        </p:grpSpPr>
        <p:grpSp>
          <p:nvGrpSpPr>
            <p:cNvPr id="40" name="Group 40"/>
            <p:cNvGrpSpPr/>
            <p:nvPr/>
          </p:nvGrpSpPr>
          <p:grpSpPr>
            <a:xfrm>
              <a:off x="435181" y="312008"/>
              <a:ext cx="773510" cy="989514"/>
              <a:chOff x="0" y="0"/>
              <a:chExt cx="196543" cy="25142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96543" cy="251429"/>
              </a:xfrm>
              <a:custGeom>
                <a:avLst/>
                <a:gdLst/>
                <a:ahLst/>
                <a:cxnLst/>
                <a:rect l="l" t="t" r="r" b="b"/>
                <a:pathLst>
                  <a:path w="196543" h="251429">
                    <a:moveTo>
                      <a:pt x="98272" y="0"/>
                    </a:moveTo>
                    <a:lnTo>
                      <a:pt x="98272" y="0"/>
                    </a:lnTo>
                    <a:cubicBezTo>
                      <a:pt x="124335" y="0"/>
                      <a:pt x="149331" y="10354"/>
                      <a:pt x="167760" y="28783"/>
                    </a:cubicBezTo>
                    <a:cubicBezTo>
                      <a:pt x="186190" y="47213"/>
                      <a:pt x="196543" y="72208"/>
                      <a:pt x="196543" y="98272"/>
                    </a:cubicBezTo>
                    <a:lnTo>
                      <a:pt x="196543" y="153157"/>
                    </a:lnTo>
                    <a:cubicBezTo>
                      <a:pt x="196543" y="179220"/>
                      <a:pt x="186190" y="204216"/>
                      <a:pt x="167760" y="222645"/>
                    </a:cubicBezTo>
                    <a:cubicBezTo>
                      <a:pt x="149331" y="241075"/>
                      <a:pt x="124335" y="251429"/>
                      <a:pt x="98272" y="251429"/>
                    </a:cubicBezTo>
                    <a:lnTo>
                      <a:pt x="98272" y="251429"/>
                    </a:lnTo>
                    <a:cubicBezTo>
                      <a:pt x="72208" y="251429"/>
                      <a:pt x="47213" y="241075"/>
                      <a:pt x="28783" y="222645"/>
                    </a:cubicBezTo>
                    <a:cubicBezTo>
                      <a:pt x="10354" y="204216"/>
                      <a:pt x="0" y="179220"/>
                      <a:pt x="0" y="153157"/>
                    </a:cubicBezTo>
                    <a:lnTo>
                      <a:pt x="0" y="98272"/>
                    </a:lnTo>
                    <a:cubicBezTo>
                      <a:pt x="0" y="72208"/>
                      <a:pt x="10354" y="47213"/>
                      <a:pt x="28783" y="28783"/>
                    </a:cubicBezTo>
                    <a:cubicBezTo>
                      <a:pt x="47213" y="10354"/>
                      <a:pt x="72208" y="0"/>
                      <a:pt x="982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196543" cy="2990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0" y="0"/>
              <a:ext cx="1643871" cy="1643871"/>
            </a:xfrm>
            <a:custGeom>
              <a:avLst/>
              <a:gdLst/>
              <a:ahLst/>
              <a:cxnLst/>
              <a:rect l="l" t="t" r="r" b="b"/>
              <a:pathLst>
                <a:path w="1643871" h="1643871">
                  <a:moveTo>
                    <a:pt x="0" y="0"/>
                  </a:moveTo>
                  <a:lnTo>
                    <a:pt x="1643871" y="0"/>
                  </a:lnTo>
                  <a:lnTo>
                    <a:pt x="1643871" y="1643871"/>
                  </a:lnTo>
                  <a:lnTo>
                    <a:pt x="0" y="1643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5155558" y="5913645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Changes to Medicare Part B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1491" y="1471365"/>
            <a:ext cx="3435309" cy="2574084"/>
            <a:chOff x="0" y="0"/>
            <a:chExt cx="1272337" cy="953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C72C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1491" y="4139041"/>
            <a:ext cx="3435309" cy="2574084"/>
            <a:chOff x="0" y="0"/>
            <a:chExt cx="1272337" cy="9533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08001" y="1471365"/>
            <a:ext cx="3435309" cy="2574084"/>
            <a:chOff x="0" y="0"/>
            <a:chExt cx="1272337" cy="9533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08001" y="4139041"/>
            <a:ext cx="3435309" cy="2574084"/>
            <a:chOff x="0" y="0"/>
            <a:chExt cx="1272337" cy="9533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25898" y="4660677"/>
            <a:ext cx="1066494" cy="1091043"/>
            <a:chOff x="0" y="0"/>
            <a:chExt cx="1421993" cy="1454724"/>
          </a:xfrm>
        </p:grpSpPr>
        <p:grpSp>
          <p:nvGrpSpPr>
            <p:cNvPr id="15" name="Group 15"/>
            <p:cNvGrpSpPr/>
            <p:nvPr/>
          </p:nvGrpSpPr>
          <p:grpSpPr>
            <a:xfrm>
              <a:off x="485709" y="45441"/>
              <a:ext cx="573004" cy="573004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0" y="0"/>
              <a:ext cx="1421993" cy="1454724"/>
            </a:xfrm>
            <a:custGeom>
              <a:avLst/>
              <a:gdLst/>
              <a:ahLst/>
              <a:cxnLst/>
              <a:rect l="l" t="t" r="r" b="b"/>
              <a:pathLst>
                <a:path w="1421993" h="1454724">
                  <a:moveTo>
                    <a:pt x="0" y="0"/>
                  </a:moveTo>
                  <a:lnTo>
                    <a:pt x="1421993" y="0"/>
                  </a:lnTo>
                  <a:lnTo>
                    <a:pt x="1421993" y="1454724"/>
                  </a:lnTo>
                  <a:lnTo>
                    <a:pt x="0" y="1454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142298" y="1956913"/>
            <a:ext cx="1166714" cy="1166714"/>
            <a:chOff x="0" y="0"/>
            <a:chExt cx="1555618" cy="1555618"/>
          </a:xfrm>
        </p:grpSpPr>
        <p:grpSp>
          <p:nvGrpSpPr>
            <p:cNvPr id="20" name="Group 20"/>
            <p:cNvGrpSpPr/>
            <p:nvPr/>
          </p:nvGrpSpPr>
          <p:grpSpPr>
            <a:xfrm>
              <a:off x="457641" y="216063"/>
              <a:ext cx="424274" cy="309770"/>
              <a:chOff x="0" y="0"/>
              <a:chExt cx="117854" cy="8604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7854" cy="86047"/>
              </a:xfrm>
              <a:custGeom>
                <a:avLst/>
                <a:gdLst/>
                <a:ahLst/>
                <a:cxnLst/>
                <a:rect l="l" t="t" r="r" b="b"/>
                <a:pathLst>
                  <a:path w="117854" h="86047">
                    <a:moveTo>
                      <a:pt x="43024" y="0"/>
                    </a:moveTo>
                    <a:lnTo>
                      <a:pt x="74830" y="0"/>
                    </a:lnTo>
                    <a:cubicBezTo>
                      <a:pt x="98592" y="0"/>
                      <a:pt x="117854" y="19262"/>
                      <a:pt x="117854" y="43024"/>
                    </a:cubicBezTo>
                    <a:lnTo>
                      <a:pt x="117854" y="43024"/>
                    </a:lnTo>
                    <a:cubicBezTo>
                      <a:pt x="117854" y="54434"/>
                      <a:pt x="113321" y="65377"/>
                      <a:pt x="105253" y="73446"/>
                    </a:cubicBezTo>
                    <a:cubicBezTo>
                      <a:pt x="97184" y="81514"/>
                      <a:pt x="86241" y="86047"/>
                      <a:pt x="74830" y="86047"/>
                    </a:cubicBezTo>
                    <a:lnTo>
                      <a:pt x="43024" y="86047"/>
                    </a:lnTo>
                    <a:cubicBezTo>
                      <a:pt x="19262" y="86047"/>
                      <a:pt x="0" y="66785"/>
                      <a:pt x="0" y="43024"/>
                    </a:cubicBezTo>
                    <a:lnTo>
                      <a:pt x="0" y="43024"/>
                    </a:lnTo>
                    <a:cubicBezTo>
                      <a:pt x="0" y="19262"/>
                      <a:pt x="19262" y="0"/>
                      <a:pt x="4302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117854" cy="1336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69778" y="0"/>
              <a:ext cx="424274" cy="309770"/>
              <a:chOff x="0" y="0"/>
              <a:chExt cx="117854" cy="8604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7854" cy="86047"/>
              </a:xfrm>
              <a:custGeom>
                <a:avLst/>
                <a:gdLst/>
                <a:ahLst/>
                <a:cxnLst/>
                <a:rect l="l" t="t" r="r" b="b"/>
                <a:pathLst>
                  <a:path w="117854" h="86047">
                    <a:moveTo>
                      <a:pt x="43024" y="0"/>
                    </a:moveTo>
                    <a:lnTo>
                      <a:pt x="74830" y="0"/>
                    </a:lnTo>
                    <a:cubicBezTo>
                      <a:pt x="98592" y="0"/>
                      <a:pt x="117854" y="19262"/>
                      <a:pt x="117854" y="43024"/>
                    </a:cubicBezTo>
                    <a:lnTo>
                      <a:pt x="117854" y="43024"/>
                    </a:lnTo>
                    <a:cubicBezTo>
                      <a:pt x="117854" y="54434"/>
                      <a:pt x="113321" y="65377"/>
                      <a:pt x="105253" y="73446"/>
                    </a:cubicBezTo>
                    <a:cubicBezTo>
                      <a:pt x="97184" y="81514"/>
                      <a:pt x="86241" y="86047"/>
                      <a:pt x="74830" y="86047"/>
                    </a:cubicBezTo>
                    <a:lnTo>
                      <a:pt x="43024" y="86047"/>
                    </a:lnTo>
                    <a:cubicBezTo>
                      <a:pt x="19262" y="86047"/>
                      <a:pt x="0" y="66785"/>
                      <a:pt x="0" y="43024"/>
                    </a:cubicBezTo>
                    <a:lnTo>
                      <a:pt x="0" y="43024"/>
                    </a:lnTo>
                    <a:cubicBezTo>
                      <a:pt x="0" y="19262"/>
                      <a:pt x="19262" y="0"/>
                      <a:pt x="4302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117854" cy="1336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0" y="0"/>
              <a:ext cx="1555618" cy="1555618"/>
            </a:xfrm>
            <a:custGeom>
              <a:avLst/>
              <a:gdLst/>
              <a:ahLst/>
              <a:cxnLst/>
              <a:rect l="l" t="t" r="r" b="b"/>
              <a:pathLst>
                <a:path w="1555618" h="1555618">
                  <a:moveTo>
                    <a:pt x="0" y="0"/>
                  </a:moveTo>
                  <a:lnTo>
                    <a:pt x="1555618" y="0"/>
                  </a:lnTo>
                  <a:lnTo>
                    <a:pt x="1555618" y="1555618"/>
                  </a:lnTo>
                  <a:lnTo>
                    <a:pt x="0" y="155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564074" y="1956913"/>
            <a:ext cx="1190144" cy="1166341"/>
            <a:chOff x="0" y="0"/>
            <a:chExt cx="1586859" cy="1555122"/>
          </a:xfrm>
        </p:grpSpPr>
        <p:grpSp>
          <p:nvGrpSpPr>
            <p:cNvPr id="28" name="Group 28"/>
            <p:cNvGrpSpPr/>
            <p:nvPr/>
          </p:nvGrpSpPr>
          <p:grpSpPr>
            <a:xfrm>
              <a:off x="736395" y="710331"/>
              <a:ext cx="794250" cy="79425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24176" y="907124"/>
              <a:ext cx="612220" cy="61222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0" y="0"/>
              <a:ext cx="1586859" cy="1555122"/>
            </a:xfrm>
            <a:custGeom>
              <a:avLst/>
              <a:gdLst/>
              <a:ahLst/>
              <a:cxnLst/>
              <a:rect l="l" t="t" r="r" b="b"/>
              <a:pathLst>
                <a:path w="1586859" h="1555122">
                  <a:moveTo>
                    <a:pt x="0" y="0"/>
                  </a:moveTo>
                  <a:lnTo>
                    <a:pt x="1586859" y="0"/>
                  </a:lnTo>
                  <a:lnTo>
                    <a:pt x="1586859" y="1555122"/>
                  </a:lnTo>
                  <a:lnTo>
                    <a:pt x="0" y="1555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589049" y="3287900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D Improvements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2023 - 2025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89049" y="5913645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Inflation Rebates in Medicare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2022 - 2025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55558" y="3287900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Drug Price Negotiation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2026 - 2027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2221" y="574800"/>
            <a:ext cx="8596178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Changes for the Inflation Reduction Act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6109203" y="4518817"/>
            <a:ext cx="1232903" cy="1232903"/>
            <a:chOff x="0" y="0"/>
            <a:chExt cx="1643871" cy="1643871"/>
          </a:xfrm>
        </p:grpSpPr>
        <p:grpSp>
          <p:nvGrpSpPr>
            <p:cNvPr id="40" name="Group 40"/>
            <p:cNvGrpSpPr/>
            <p:nvPr/>
          </p:nvGrpSpPr>
          <p:grpSpPr>
            <a:xfrm>
              <a:off x="435181" y="312008"/>
              <a:ext cx="773510" cy="989514"/>
              <a:chOff x="0" y="0"/>
              <a:chExt cx="196543" cy="25142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96543" cy="251429"/>
              </a:xfrm>
              <a:custGeom>
                <a:avLst/>
                <a:gdLst/>
                <a:ahLst/>
                <a:cxnLst/>
                <a:rect l="l" t="t" r="r" b="b"/>
                <a:pathLst>
                  <a:path w="196543" h="251429">
                    <a:moveTo>
                      <a:pt x="98272" y="0"/>
                    </a:moveTo>
                    <a:lnTo>
                      <a:pt x="98272" y="0"/>
                    </a:lnTo>
                    <a:cubicBezTo>
                      <a:pt x="124335" y="0"/>
                      <a:pt x="149331" y="10354"/>
                      <a:pt x="167760" y="28783"/>
                    </a:cubicBezTo>
                    <a:cubicBezTo>
                      <a:pt x="186190" y="47213"/>
                      <a:pt x="196543" y="72208"/>
                      <a:pt x="196543" y="98272"/>
                    </a:cubicBezTo>
                    <a:lnTo>
                      <a:pt x="196543" y="153157"/>
                    </a:lnTo>
                    <a:cubicBezTo>
                      <a:pt x="196543" y="179220"/>
                      <a:pt x="186190" y="204216"/>
                      <a:pt x="167760" y="222645"/>
                    </a:cubicBezTo>
                    <a:cubicBezTo>
                      <a:pt x="149331" y="241075"/>
                      <a:pt x="124335" y="251429"/>
                      <a:pt x="98272" y="251429"/>
                    </a:cubicBezTo>
                    <a:lnTo>
                      <a:pt x="98272" y="251429"/>
                    </a:lnTo>
                    <a:cubicBezTo>
                      <a:pt x="72208" y="251429"/>
                      <a:pt x="47213" y="241075"/>
                      <a:pt x="28783" y="222645"/>
                    </a:cubicBezTo>
                    <a:cubicBezTo>
                      <a:pt x="10354" y="204216"/>
                      <a:pt x="0" y="179220"/>
                      <a:pt x="0" y="153157"/>
                    </a:cubicBezTo>
                    <a:lnTo>
                      <a:pt x="0" y="98272"/>
                    </a:lnTo>
                    <a:cubicBezTo>
                      <a:pt x="0" y="72208"/>
                      <a:pt x="10354" y="47213"/>
                      <a:pt x="28783" y="28783"/>
                    </a:cubicBezTo>
                    <a:cubicBezTo>
                      <a:pt x="47213" y="10354"/>
                      <a:pt x="72208" y="0"/>
                      <a:pt x="982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196543" cy="2990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0" y="0"/>
              <a:ext cx="1643871" cy="1643871"/>
            </a:xfrm>
            <a:custGeom>
              <a:avLst/>
              <a:gdLst/>
              <a:ahLst/>
              <a:cxnLst/>
              <a:rect l="l" t="t" r="r" b="b"/>
              <a:pathLst>
                <a:path w="1643871" h="1643871">
                  <a:moveTo>
                    <a:pt x="0" y="0"/>
                  </a:moveTo>
                  <a:lnTo>
                    <a:pt x="1643871" y="0"/>
                  </a:lnTo>
                  <a:lnTo>
                    <a:pt x="1643871" y="1643871"/>
                  </a:lnTo>
                  <a:lnTo>
                    <a:pt x="0" y="1643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5155558" y="5913645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Changes to Medicare Part B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42423" y="1408695"/>
            <a:ext cx="3998544" cy="5523534"/>
            <a:chOff x="0" y="0"/>
            <a:chExt cx="1480942" cy="2045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0942" cy="2045753"/>
            </a:xfrm>
            <a:custGeom>
              <a:avLst/>
              <a:gdLst/>
              <a:ahLst/>
              <a:cxnLst/>
              <a:rect l="l" t="t" r="r" b="b"/>
              <a:pathLst>
                <a:path w="1480942" h="2045753">
                  <a:moveTo>
                    <a:pt x="94873" y="0"/>
                  </a:moveTo>
                  <a:lnTo>
                    <a:pt x="1386069" y="0"/>
                  </a:lnTo>
                  <a:cubicBezTo>
                    <a:pt x="1411231" y="0"/>
                    <a:pt x="1435362" y="9996"/>
                    <a:pt x="1453154" y="27788"/>
                  </a:cubicBezTo>
                  <a:cubicBezTo>
                    <a:pt x="1470947" y="45580"/>
                    <a:pt x="1480942" y="69711"/>
                    <a:pt x="1480942" y="94873"/>
                  </a:cubicBezTo>
                  <a:lnTo>
                    <a:pt x="1480942" y="1950880"/>
                  </a:lnTo>
                  <a:cubicBezTo>
                    <a:pt x="1480942" y="1976042"/>
                    <a:pt x="1470947" y="2000174"/>
                    <a:pt x="1453154" y="2017966"/>
                  </a:cubicBezTo>
                  <a:cubicBezTo>
                    <a:pt x="1435362" y="2035758"/>
                    <a:pt x="1411231" y="2045753"/>
                    <a:pt x="1386069" y="2045753"/>
                  </a:cubicBezTo>
                  <a:lnTo>
                    <a:pt x="94873" y="2045753"/>
                  </a:lnTo>
                  <a:cubicBezTo>
                    <a:pt x="42476" y="2045753"/>
                    <a:pt x="0" y="2003277"/>
                    <a:pt x="0" y="1950880"/>
                  </a:cubicBezTo>
                  <a:lnTo>
                    <a:pt x="0" y="94873"/>
                  </a:lnTo>
                  <a:cubicBezTo>
                    <a:pt x="0" y="69711"/>
                    <a:pt x="9996" y="45580"/>
                    <a:pt x="27788" y="27788"/>
                  </a:cubicBezTo>
                  <a:cubicBezTo>
                    <a:pt x="45580" y="9996"/>
                    <a:pt x="69711" y="0"/>
                    <a:pt x="94873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80942" cy="2093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2507279"/>
            <a:ext cx="9753600" cy="0"/>
          </a:xfrm>
          <a:prstGeom prst="line">
            <a:avLst/>
          </a:prstGeom>
          <a:ln w="114300" cap="flat">
            <a:solidFill>
              <a:srgbClr val="C0CCD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76507" y="1716400"/>
            <a:ext cx="1543658" cy="154365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FFD1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96511" y="1716400"/>
            <a:ext cx="1543658" cy="154365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FFD1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91002" y="1716400"/>
            <a:ext cx="1543658" cy="154365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1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06869" y="3515304"/>
            <a:ext cx="307478" cy="307478"/>
          </a:xfrm>
          <a:custGeom>
            <a:avLst/>
            <a:gdLst/>
            <a:ahLst/>
            <a:cxnLst/>
            <a:rect l="l" t="t" r="r" b="b"/>
            <a:pathLst>
              <a:path w="307478" h="307478">
                <a:moveTo>
                  <a:pt x="0" y="0"/>
                </a:moveTo>
                <a:lnTo>
                  <a:pt x="307478" y="0"/>
                </a:lnTo>
                <a:lnTo>
                  <a:pt x="307478" y="307479"/>
                </a:lnTo>
                <a:lnTo>
                  <a:pt x="0" y="307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795008" y="3515304"/>
            <a:ext cx="307478" cy="307478"/>
          </a:xfrm>
          <a:custGeom>
            <a:avLst/>
            <a:gdLst/>
            <a:ahLst/>
            <a:cxnLst/>
            <a:rect l="l" t="t" r="r" b="b"/>
            <a:pathLst>
              <a:path w="307478" h="307478">
                <a:moveTo>
                  <a:pt x="0" y="0"/>
                </a:moveTo>
                <a:lnTo>
                  <a:pt x="307478" y="0"/>
                </a:lnTo>
                <a:lnTo>
                  <a:pt x="307478" y="307479"/>
                </a:lnTo>
                <a:lnTo>
                  <a:pt x="0" y="307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5711085" y="3515304"/>
            <a:ext cx="307478" cy="307478"/>
          </a:xfrm>
          <a:custGeom>
            <a:avLst/>
            <a:gdLst/>
            <a:ahLst/>
            <a:cxnLst/>
            <a:rect l="l" t="t" r="r" b="b"/>
            <a:pathLst>
              <a:path w="307478" h="307478">
                <a:moveTo>
                  <a:pt x="0" y="0"/>
                </a:moveTo>
                <a:lnTo>
                  <a:pt x="307479" y="0"/>
                </a:lnTo>
                <a:lnTo>
                  <a:pt x="307479" y="307479"/>
                </a:lnTo>
                <a:lnTo>
                  <a:pt x="0" y="307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706869" y="4570771"/>
            <a:ext cx="307478" cy="307478"/>
          </a:xfrm>
          <a:custGeom>
            <a:avLst/>
            <a:gdLst/>
            <a:ahLst/>
            <a:cxnLst/>
            <a:rect l="l" t="t" r="r" b="b"/>
            <a:pathLst>
              <a:path w="307478" h="307478">
                <a:moveTo>
                  <a:pt x="0" y="0"/>
                </a:moveTo>
                <a:lnTo>
                  <a:pt x="307478" y="0"/>
                </a:lnTo>
                <a:lnTo>
                  <a:pt x="307478" y="307479"/>
                </a:lnTo>
                <a:lnTo>
                  <a:pt x="0" y="307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795008" y="4570771"/>
            <a:ext cx="307478" cy="307478"/>
          </a:xfrm>
          <a:custGeom>
            <a:avLst/>
            <a:gdLst/>
            <a:ahLst/>
            <a:cxnLst/>
            <a:rect l="l" t="t" r="r" b="b"/>
            <a:pathLst>
              <a:path w="307478" h="307478">
                <a:moveTo>
                  <a:pt x="0" y="0"/>
                </a:moveTo>
                <a:lnTo>
                  <a:pt x="307478" y="0"/>
                </a:lnTo>
                <a:lnTo>
                  <a:pt x="307478" y="307479"/>
                </a:lnTo>
                <a:lnTo>
                  <a:pt x="0" y="307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5711085" y="4282343"/>
            <a:ext cx="307478" cy="307478"/>
          </a:xfrm>
          <a:custGeom>
            <a:avLst/>
            <a:gdLst/>
            <a:ahLst/>
            <a:cxnLst/>
            <a:rect l="l" t="t" r="r" b="b"/>
            <a:pathLst>
              <a:path w="307478" h="307478">
                <a:moveTo>
                  <a:pt x="0" y="0"/>
                </a:moveTo>
                <a:lnTo>
                  <a:pt x="307479" y="0"/>
                </a:lnTo>
                <a:lnTo>
                  <a:pt x="307479" y="307478"/>
                </a:lnTo>
                <a:lnTo>
                  <a:pt x="0" y="307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5711085" y="6043433"/>
            <a:ext cx="307478" cy="307478"/>
          </a:xfrm>
          <a:custGeom>
            <a:avLst/>
            <a:gdLst/>
            <a:ahLst/>
            <a:cxnLst/>
            <a:rect l="l" t="t" r="r" b="b"/>
            <a:pathLst>
              <a:path w="307478" h="307478">
                <a:moveTo>
                  <a:pt x="0" y="0"/>
                </a:moveTo>
                <a:lnTo>
                  <a:pt x="307479" y="0"/>
                </a:lnTo>
                <a:lnTo>
                  <a:pt x="307479" y="307479"/>
                </a:lnTo>
                <a:lnTo>
                  <a:pt x="0" y="307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711085" y="5278755"/>
            <a:ext cx="307478" cy="307478"/>
          </a:xfrm>
          <a:custGeom>
            <a:avLst/>
            <a:gdLst/>
            <a:ahLst/>
            <a:cxnLst/>
            <a:rect l="l" t="t" r="r" b="b"/>
            <a:pathLst>
              <a:path w="307478" h="307478">
                <a:moveTo>
                  <a:pt x="0" y="0"/>
                </a:moveTo>
                <a:lnTo>
                  <a:pt x="307479" y="0"/>
                </a:lnTo>
                <a:lnTo>
                  <a:pt x="307479" y="307478"/>
                </a:lnTo>
                <a:lnTo>
                  <a:pt x="0" y="307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42221" y="487310"/>
            <a:ext cx="8596178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D Improvements Timeline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53029" y="2287156"/>
            <a:ext cx="990614" cy="36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4"/>
              </a:lnSpc>
            </a:pPr>
            <a:r>
              <a:rPr lang="en-US" sz="21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73033" y="2287156"/>
            <a:ext cx="990614" cy="36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4"/>
              </a:lnSpc>
            </a:pPr>
            <a:r>
              <a:rPr lang="en-US" sz="21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67524" y="2287156"/>
            <a:ext cx="990614" cy="36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4"/>
              </a:lnSpc>
            </a:pPr>
            <a:r>
              <a:rPr lang="en-US" sz="21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49342" y="3486729"/>
            <a:ext cx="1410761" cy="179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6"/>
              </a:lnSpc>
            </a:pPr>
            <a:r>
              <a:rPr lang="en-US" sz="14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Vaccines without copays</a:t>
            </a:r>
          </a:p>
          <a:p>
            <a:pPr algn="l">
              <a:lnSpc>
                <a:spcPts val="2026"/>
              </a:lnSpc>
            </a:pPr>
            <a:endParaRPr lang="en-US" sz="14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026"/>
              </a:lnSpc>
            </a:pPr>
            <a:endParaRPr lang="en-US" sz="14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026"/>
              </a:lnSpc>
            </a:pPr>
            <a:r>
              <a:rPr lang="en-US" sz="14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Insulin copays limited to $35/month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237481" y="3486729"/>
            <a:ext cx="1904917" cy="1792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6"/>
              </a:lnSpc>
            </a:pPr>
            <a:r>
              <a:rPr lang="en-US" sz="14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Eligibility expansion for “Extra Help” program</a:t>
            </a:r>
          </a:p>
          <a:p>
            <a:pPr marL="0" lvl="0" indent="0" algn="l">
              <a:lnSpc>
                <a:spcPts val="2026"/>
              </a:lnSpc>
            </a:pPr>
            <a:endParaRPr lang="en-US" sz="14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026"/>
              </a:lnSpc>
            </a:pPr>
            <a:r>
              <a:rPr lang="en-US" sz="14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Elimination of 5% coinsurance in catastrophic phase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153558" y="3486729"/>
            <a:ext cx="2868522" cy="307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6"/>
              </a:lnSpc>
            </a:pPr>
            <a:r>
              <a:rPr lang="en-US" sz="14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$2,000 annual cap on prescription drug costs</a:t>
            </a:r>
          </a:p>
          <a:p>
            <a:pPr algn="l">
              <a:lnSpc>
                <a:spcPts val="2026"/>
              </a:lnSpc>
            </a:pPr>
            <a:endParaRPr lang="en-US" sz="14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026"/>
              </a:lnSpc>
            </a:pPr>
            <a:r>
              <a:rPr lang="en-US" sz="14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Monthly payment program for yearly out-of-pocket prescription drug costs</a:t>
            </a:r>
          </a:p>
          <a:p>
            <a:pPr algn="l">
              <a:lnSpc>
                <a:spcPts val="2026"/>
              </a:lnSpc>
            </a:pPr>
            <a:endParaRPr lang="en-US" sz="14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026"/>
              </a:lnSpc>
            </a:pPr>
            <a:r>
              <a:rPr lang="en-US" sz="14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Part D Redesign (no more Coverage Gap phase)</a:t>
            </a:r>
          </a:p>
          <a:p>
            <a:pPr algn="l">
              <a:lnSpc>
                <a:spcPts val="2026"/>
              </a:lnSpc>
            </a:pPr>
            <a:endParaRPr lang="en-US" sz="14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026"/>
              </a:lnSpc>
            </a:pPr>
            <a:r>
              <a:rPr lang="en-US" sz="14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Implementation of Manufacturer Discount Program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734" y="909055"/>
            <a:ext cx="792613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2025 Part D Improvements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19356" y="2576132"/>
            <a:ext cx="6657962" cy="94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6"/>
              </a:lnSpc>
            </a:pPr>
            <a:r>
              <a:rPr lang="en-US" sz="2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Your out-of-pocket prescription drug costs is capped at </a:t>
            </a:r>
            <a:r>
              <a:rPr lang="en-US" sz="2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$2,000</a:t>
            </a:r>
            <a:r>
              <a:rPr lang="en-US" sz="2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for the year.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19356" y="4281654"/>
            <a:ext cx="6657962" cy="192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6"/>
              </a:lnSpc>
            </a:pPr>
            <a:r>
              <a:rPr lang="en-US" sz="2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can </a:t>
            </a:r>
            <a:r>
              <a:rPr lang="en-US" sz="2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enroll into the Medicare Prescription Payment Plan</a:t>
            </a:r>
            <a:r>
              <a:rPr lang="en-US" sz="2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to help spread your out-of-pocket prescription costs over the year.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6499" y="2355054"/>
            <a:ext cx="1730235" cy="1730235"/>
            <a:chOff x="0" y="0"/>
            <a:chExt cx="736498" cy="7364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6498" cy="736498"/>
            </a:xfrm>
            <a:custGeom>
              <a:avLst/>
              <a:gdLst/>
              <a:ahLst/>
              <a:cxnLst/>
              <a:rect l="l" t="t" r="r" b="b"/>
              <a:pathLst>
                <a:path w="736498" h="736498">
                  <a:moveTo>
                    <a:pt x="228199" y="0"/>
                  </a:moveTo>
                  <a:lnTo>
                    <a:pt x="508298" y="0"/>
                  </a:lnTo>
                  <a:cubicBezTo>
                    <a:pt x="568821" y="0"/>
                    <a:pt x="626864" y="24042"/>
                    <a:pt x="669660" y="66838"/>
                  </a:cubicBezTo>
                  <a:cubicBezTo>
                    <a:pt x="712455" y="109634"/>
                    <a:pt x="736498" y="167677"/>
                    <a:pt x="736498" y="228199"/>
                  </a:cubicBezTo>
                  <a:lnTo>
                    <a:pt x="736498" y="508298"/>
                  </a:lnTo>
                  <a:cubicBezTo>
                    <a:pt x="736498" y="568821"/>
                    <a:pt x="712455" y="626864"/>
                    <a:pt x="669660" y="669660"/>
                  </a:cubicBezTo>
                  <a:cubicBezTo>
                    <a:pt x="626864" y="712455"/>
                    <a:pt x="568821" y="736498"/>
                    <a:pt x="508298" y="736498"/>
                  </a:cubicBezTo>
                  <a:lnTo>
                    <a:pt x="228199" y="736498"/>
                  </a:lnTo>
                  <a:cubicBezTo>
                    <a:pt x="167677" y="736498"/>
                    <a:pt x="109634" y="712455"/>
                    <a:pt x="66838" y="669660"/>
                  </a:cubicBezTo>
                  <a:cubicBezTo>
                    <a:pt x="24042" y="626864"/>
                    <a:pt x="0" y="568821"/>
                    <a:pt x="0" y="508298"/>
                  </a:cubicBezTo>
                  <a:lnTo>
                    <a:pt x="0" y="228199"/>
                  </a:lnTo>
                  <a:cubicBezTo>
                    <a:pt x="0" y="167677"/>
                    <a:pt x="24042" y="109634"/>
                    <a:pt x="66838" y="66838"/>
                  </a:cubicBezTo>
                  <a:cubicBezTo>
                    <a:pt x="109634" y="24042"/>
                    <a:pt x="167677" y="0"/>
                    <a:pt x="228199" y="0"/>
                  </a:cubicBezTo>
                  <a:close/>
                </a:path>
              </a:pathLst>
            </a:custGeom>
            <a:solidFill>
              <a:srgbClr val="FFF4D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736498" cy="755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6499" y="4472351"/>
            <a:ext cx="1730235" cy="1730235"/>
            <a:chOff x="0" y="0"/>
            <a:chExt cx="736498" cy="7364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6498" cy="736498"/>
            </a:xfrm>
            <a:custGeom>
              <a:avLst/>
              <a:gdLst/>
              <a:ahLst/>
              <a:cxnLst/>
              <a:rect l="l" t="t" r="r" b="b"/>
              <a:pathLst>
                <a:path w="736498" h="736498">
                  <a:moveTo>
                    <a:pt x="228199" y="0"/>
                  </a:moveTo>
                  <a:lnTo>
                    <a:pt x="508298" y="0"/>
                  </a:lnTo>
                  <a:cubicBezTo>
                    <a:pt x="568821" y="0"/>
                    <a:pt x="626864" y="24042"/>
                    <a:pt x="669660" y="66838"/>
                  </a:cubicBezTo>
                  <a:cubicBezTo>
                    <a:pt x="712455" y="109634"/>
                    <a:pt x="736498" y="167677"/>
                    <a:pt x="736498" y="228199"/>
                  </a:cubicBezTo>
                  <a:lnTo>
                    <a:pt x="736498" y="508298"/>
                  </a:lnTo>
                  <a:cubicBezTo>
                    <a:pt x="736498" y="568821"/>
                    <a:pt x="712455" y="626864"/>
                    <a:pt x="669660" y="669660"/>
                  </a:cubicBezTo>
                  <a:cubicBezTo>
                    <a:pt x="626864" y="712455"/>
                    <a:pt x="568821" y="736498"/>
                    <a:pt x="508298" y="736498"/>
                  </a:cubicBezTo>
                  <a:lnTo>
                    <a:pt x="228199" y="736498"/>
                  </a:lnTo>
                  <a:cubicBezTo>
                    <a:pt x="167677" y="736498"/>
                    <a:pt x="109634" y="712455"/>
                    <a:pt x="66838" y="669660"/>
                  </a:cubicBezTo>
                  <a:cubicBezTo>
                    <a:pt x="24042" y="626864"/>
                    <a:pt x="0" y="568821"/>
                    <a:pt x="0" y="508298"/>
                  </a:cubicBezTo>
                  <a:lnTo>
                    <a:pt x="0" y="228199"/>
                  </a:lnTo>
                  <a:cubicBezTo>
                    <a:pt x="0" y="167677"/>
                    <a:pt x="24042" y="109634"/>
                    <a:pt x="66838" y="66838"/>
                  </a:cubicBezTo>
                  <a:cubicBezTo>
                    <a:pt x="109634" y="24042"/>
                    <a:pt x="167677" y="0"/>
                    <a:pt x="228199" y="0"/>
                  </a:cubicBezTo>
                  <a:close/>
                </a:path>
              </a:pathLst>
            </a:custGeom>
            <a:solidFill>
              <a:srgbClr val="FFF4D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736498" cy="755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48095" y="2623757"/>
            <a:ext cx="1247043" cy="1145720"/>
          </a:xfrm>
          <a:custGeom>
            <a:avLst/>
            <a:gdLst/>
            <a:ahLst/>
            <a:cxnLst/>
            <a:rect l="l" t="t" r="r" b="b"/>
            <a:pathLst>
              <a:path w="1247043" h="1145720">
                <a:moveTo>
                  <a:pt x="0" y="0"/>
                </a:moveTo>
                <a:lnTo>
                  <a:pt x="1247043" y="0"/>
                </a:lnTo>
                <a:lnTo>
                  <a:pt x="1247043" y="1145720"/>
                </a:lnTo>
                <a:lnTo>
                  <a:pt x="0" y="1145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43751" y="4706460"/>
            <a:ext cx="1255730" cy="1255730"/>
          </a:xfrm>
          <a:custGeom>
            <a:avLst/>
            <a:gdLst/>
            <a:ahLst/>
            <a:cxnLst/>
            <a:rect l="l" t="t" r="r" b="b"/>
            <a:pathLst>
              <a:path w="1255730" h="1255730">
                <a:moveTo>
                  <a:pt x="0" y="0"/>
                </a:moveTo>
                <a:lnTo>
                  <a:pt x="1255730" y="0"/>
                </a:lnTo>
                <a:lnTo>
                  <a:pt x="1255730" y="1255731"/>
                </a:lnTo>
                <a:lnTo>
                  <a:pt x="0" y="1255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1315049"/>
            <a:ext cx="8290560" cy="1489863"/>
            <a:chOff x="0" y="0"/>
            <a:chExt cx="2588908" cy="4652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8908" cy="465242"/>
            </a:xfrm>
            <a:custGeom>
              <a:avLst/>
              <a:gdLst/>
              <a:ahLst/>
              <a:cxnLst/>
              <a:rect l="l" t="t" r="r" b="b"/>
              <a:pathLst>
                <a:path w="2588908" h="465242">
                  <a:moveTo>
                    <a:pt x="0" y="0"/>
                  </a:moveTo>
                  <a:lnTo>
                    <a:pt x="2588908" y="0"/>
                  </a:lnTo>
                  <a:lnTo>
                    <a:pt x="2588908" y="465242"/>
                  </a:lnTo>
                  <a:lnTo>
                    <a:pt x="0" y="465242"/>
                  </a:lnTo>
                  <a:close/>
                </a:path>
              </a:pathLst>
            </a:custGeom>
            <a:solidFill>
              <a:srgbClr val="F4F4F4"/>
            </a:solidFill>
            <a:ln w="38100" cap="sq">
              <a:solidFill>
                <a:srgbClr val="FFC7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88908" cy="512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91458" y="594268"/>
            <a:ext cx="7970684" cy="46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6"/>
              </a:lnSpc>
            </a:pPr>
            <a:r>
              <a:rPr lang="en-US" sz="2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Prescription Payment Plan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6244" y="1496420"/>
            <a:ext cx="7735960" cy="1069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2"/>
              </a:lnSpc>
            </a:pPr>
            <a:r>
              <a:rPr lang="en-US" sz="207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Makes paying your out-of-pocket prescription drug costs more manageable by spreading the cost throughout the plan year.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1520" y="3820835"/>
            <a:ext cx="9453641" cy="34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2"/>
              </a:lnSpc>
            </a:pPr>
            <a:r>
              <a:rPr lang="en-US" sz="207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Once enrolled: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20" y="4243369"/>
            <a:ext cx="8808090" cy="33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6995" lvl="1" indent="-208497" algn="l">
              <a:lnSpc>
                <a:spcPts val="2703"/>
              </a:lnSpc>
              <a:buFont typeface="Arial"/>
              <a:buChar char="•"/>
            </a:pPr>
            <a:r>
              <a:rPr lang="en-US" sz="193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You’ll be charged $0 at the pharmacy counter.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1520" y="4648275"/>
            <a:ext cx="8808090" cy="67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6995" lvl="1" indent="-208497" algn="l">
              <a:lnSpc>
                <a:spcPts val="2703"/>
              </a:lnSpc>
              <a:buFont typeface="Arial"/>
              <a:buChar char="•"/>
            </a:pPr>
            <a:r>
              <a:rPr lang="en-US" sz="193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Billing will come from your plan when you have out-of-pocket prescription drug costs.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1520" y="6531734"/>
            <a:ext cx="8808090" cy="33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6995" lvl="1" indent="-208497" algn="l">
              <a:lnSpc>
                <a:spcPts val="2703"/>
              </a:lnSpc>
              <a:buFont typeface="Arial"/>
              <a:buChar char="•"/>
            </a:pPr>
            <a:r>
              <a:rPr lang="en-US" sz="193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can opt out any time - will need to pay what is owed.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5791778"/>
            <a:ext cx="7724431" cy="67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6995" lvl="1" indent="-208497" algn="l">
              <a:lnSpc>
                <a:spcPts val="2703"/>
              </a:lnSpc>
              <a:buFont typeface="Arial"/>
              <a:buChar char="•"/>
            </a:pPr>
            <a:r>
              <a:rPr lang="en-US" sz="193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Monthly bill may fluctuate (based on your out-of-pocket cost incurred each month).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31520" y="3059389"/>
            <a:ext cx="8290560" cy="534592"/>
            <a:chOff x="0" y="0"/>
            <a:chExt cx="3070578" cy="1979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70578" cy="197997"/>
            </a:xfrm>
            <a:custGeom>
              <a:avLst/>
              <a:gdLst/>
              <a:ahLst/>
              <a:cxnLst/>
              <a:rect l="l" t="t" r="r" b="b"/>
              <a:pathLst>
                <a:path w="3070578" h="197997">
                  <a:moveTo>
                    <a:pt x="18676" y="0"/>
                  </a:moveTo>
                  <a:lnTo>
                    <a:pt x="3051901" y="0"/>
                  </a:lnTo>
                  <a:cubicBezTo>
                    <a:pt x="3062216" y="0"/>
                    <a:pt x="3070578" y="8362"/>
                    <a:pt x="3070578" y="18676"/>
                  </a:cubicBezTo>
                  <a:lnTo>
                    <a:pt x="3070578" y="179321"/>
                  </a:lnTo>
                  <a:cubicBezTo>
                    <a:pt x="3070578" y="189635"/>
                    <a:pt x="3062216" y="197997"/>
                    <a:pt x="3051901" y="197997"/>
                  </a:cubicBezTo>
                  <a:lnTo>
                    <a:pt x="18676" y="197997"/>
                  </a:lnTo>
                  <a:cubicBezTo>
                    <a:pt x="8362" y="197997"/>
                    <a:pt x="0" y="189635"/>
                    <a:pt x="0" y="179321"/>
                  </a:cubicBezTo>
                  <a:lnTo>
                    <a:pt x="0" y="18676"/>
                  </a:lnTo>
                  <a:cubicBezTo>
                    <a:pt x="0" y="8362"/>
                    <a:pt x="8362" y="0"/>
                    <a:pt x="18676" y="0"/>
                  </a:cubicBezTo>
                  <a:close/>
                </a:path>
              </a:pathLst>
            </a:custGeom>
            <a:solidFill>
              <a:srgbClr val="081B2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070578" cy="245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39083" y="3131397"/>
            <a:ext cx="8151363" cy="31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2"/>
              </a:lnSpc>
            </a:pPr>
            <a:r>
              <a:rPr lang="en-US" sz="1872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Reminder: Out-of-pocket prescription drug costs capped at $2,000.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5002" y="5388231"/>
            <a:ext cx="8808090" cy="33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6995" lvl="1" indent="-208497" algn="l">
              <a:lnSpc>
                <a:spcPts val="2703"/>
              </a:lnSpc>
              <a:buFont typeface="Arial"/>
              <a:buChar char="•"/>
            </a:pPr>
            <a:r>
              <a:rPr lang="en-US" sz="193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Deductible must be paid first and copays may apply.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02820" y="1237760"/>
          <a:ext cx="8747958" cy="5286379"/>
        </p:xfrm>
        <a:graphic>
          <a:graphicData uri="http://schemas.openxmlformats.org/drawingml/2006/table">
            <a:tbl>
              <a:tblPr/>
              <a:tblGrid>
                <a:gridCol w="131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8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6262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FFFFFF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Month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FFFFFF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OOP Costs Incurred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FFFFFF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Divide by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FFFFFF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OOP Costs Incurred Split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FFFFFF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Max Monthly Cap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C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FFFFFF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Monthly Beneficiary Payment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January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$0.00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12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$166.67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$166.67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$0.00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February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$1,200.00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11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$109.09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$109.09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$109.09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March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$12.00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10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$1.20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$110.29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$110.29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April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$12.00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9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$1.33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$111.62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$111.62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May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$12.00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8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$1.50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$113.13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$113.13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June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$215.00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7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$30.71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$143.84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$143.84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July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$0.00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6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$0.00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$143.84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$143.84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August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$530.00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5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$106.00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$249.84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$249.84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September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$12.00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4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$3.00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$252.84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$252.84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October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$7.00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3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$2.33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$255.17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$255.17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77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November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$0.00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2 months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$0.00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$255.17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$255.17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535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December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$0.00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1 month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$0.00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$255.17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$255.17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535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TOTAL: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$2,000</a:t>
                      </a:r>
                      <a:endParaRPr lang="en-US" sz="1100"/>
                    </a:p>
                  </a:txBody>
                  <a:tcPr marL="28575" marR="28575" marT="28575" marB="285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defRPr/>
                      </a:pPr>
                      <a:endParaRPr lang="en-US" sz="1100"/>
                    </a:p>
                  </a:txBody>
                  <a:tcPr marL="28575" marR="28575" marT="28575" marB="2857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defRPr/>
                      </a:pPr>
                      <a:r>
                        <a:rPr lang="en-US" sz="1367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$2,000</a:t>
                      </a:r>
                      <a:endParaRPr lang="en-US" sz="1100"/>
                    </a:p>
                  </a:txBody>
                  <a:tcPr marL="28575" marR="28575" marT="28575" marB="28575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02820" y="374104"/>
            <a:ext cx="7970684" cy="750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Simplified </a:t>
            </a:r>
          </a:p>
          <a:p>
            <a:pPr algn="l">
              <a:lnSpc>
                <a:spcPts val="2940"/>
              </a:lnSpc>
            </a:pPr>
            <a:r>
              <a:rPr lang="en-US" sz="2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40682" y="411633"/>
            <a:ext cx="6510098" cy="6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2"/>
              </a:lnSpc>
            </a:pPr>
            <a:r>
              <a:rPr lang="en-US" sz="1772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Beneficiary enrolls in Medicare Prescription Payment plan in January 2025 (Cost sharing + OOP amounts shown)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2820" y="6614246"/>
            <a:ext cx="8747960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Source: Johnson, Ann; Pharmacy Healthcare Solutions, Medicare Prescription Payment Plan …aka OOP Price Smoothing. Published in Feb 2024. https://phslrx.com/wp-content/uploads/2024/02/ASAP2024_Presentations_08_Ann-Johnson-Medicare-Payments-and-Beneficiary-Smoothing-What-Pharmacies-Need-to-Know.pdf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1386613"/>
            <a:ext cx="8290560" cy="38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3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D Redesign Program</a:t>
            </a:r>
            <a:r>
              <a:rPr lang="en-US" sz="23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will consist of three phases: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1520" y="6085616"/>
            <a:ext cx="8290560" cy="62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6"/>
              </a:lnSpc>
            </a:pPr>
            <a:r>
              <a:rPr lang="en-US" sz="18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Coverage Gap Phase will be end on December 31, 2024, and be replaced with the </a:t>
            </a:r>
            <a:r>
              <a:rPr lang="en-US" sz="18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Manufacturer Discount Program</a:t>
            </a:r>
            <a:r>
              <a:rPr lang="en-US" sz="18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43817" y="2029609"/>
            <a:ext cx="2095602" cy="3835542"/>
            <a:chOff x="0" y="0"/>
            <a:chExt cx="776149" cy="14205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6149" cy="1420571"/>
            </a:xfrm>
            <a:custGeom>
              <a:avLst/>
              <a:gdLst/>
              <a:ahLst/>
              <a:cxnLst/>
              <a:rect l="l" t="t" r="r" b="b"/>
              <a:pathLst>
                <a:path w="776149" h="1420571">
                  <a:moveTo>
                    <a:pt x="73887" y="0"/>
                  </a:moveTo>
                  <a:lnTo>
                    <a:pt x="702261" y="0"/>
                  </a:lnTo>
                  <a:cubicBezTo>
                    <a:pt x="743068" y="0"/>
                    <a:pt x="776149" y="33080"/>
                    <a:pt x="776149" y="73887"/>
                  </a:cubicBezTo>
                  <a:lnTo>
                    <a:pt x="776149" y="1346684"/>
                  </a:lnTo>
                  <a:cubicBezTo>
                    <a:pt x="776149" y="1387491"/>
                    <a:pt x="743068" y="1420571"/>
                    <a:pt x="702261" y="1420571"/>
                  </a:cubicBezTo>
                  <a:lnTo>
                    <a:pt x="73887" y="1420571"/>
                  </a:lnTo>
                  <a:cubicBezTo>
                    <a:pt x="33080" y="1420571"/>
                    <a:pt x="0" y="1387491"/>
                    <a:pt x="0" y="1346684"/>
                  </a:cubicBezTo>
                  <a:lnTo>
                    <a:pt x="0" y="73887"/>
                  </a:lnTo>
                  <a:cubicBezTo>
                    <a:pt x="0" y="33080"/>
                    <a:pt x="33080" y="0"/>
                    <a:pt x="73887" y="0"/>
                  </a:cubicBezTo>
                  <a:close/>
                </a:path>
              </a:pathLst>
            </a:custGeom>
            <a:solidFill>
              <a:srgbClr val="081B2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776149" cy="146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93943" y="323206"/>
            <a:ext cx="7383995" cy="897546"/>
            <a:chOff x="0" y="0"/>
            <a:chExt cx="2734813" cy="3324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34813" cy="332425"/>
            </a:xfrm>
            <a:custGeom>
              <a:avLst/>
              <a:gdLst/>
              <a:ahLst/>
              <a:cxnLst/>
              <a:rect l="l" t="t" r="r" b="b"/>
              <a:pathLst>
                <a:path w="2734813" h="332425">
                  <a:moveTo>
                    <a:pt x="20969" y="0"/>
                  </a:moveTo>
                  <a:lnTo>
                    <a:pt x="2713843" y="0"/>
                  </a:lnTo>
                  <a:cubicBezTo>
                    <a:pt x="2725425" y="0"/>
                    <a:pt x="2734813" y="9388"/>
                    <a:pt x="2734813" y="20969"/>
                  </a:cubicBezTo>
                  <a:lnTo>
                    <a:pt x="2734813" y="311455"/>
                  </a:lnTo>
                  <a:cubicBezTo>
                    <a:pt x="2734813" y="323036"/>
                    <a:pt x="2725425" y="332425"/>
                    <a:pt x="2713843" y="332425"/>
                  </a:cubicBezTo>
                  <a:lnTo>
                    <a:pt x="20969" y="332425"/>
                  </a:lnTo>
                  <a:cubicBezTo>
                    <a:pt x="9388" y="332425"/>
                    <a:pt x="0" y="323036"/>
                    <a:pt x="0" y="311455"/>
                  </a:cubicBezTo>
                  <a:lnTo>
                    <a:pt x="0" y="20969"/>
                  </a:lnTo>
                  <a:cubicBezTo>
                    <a:pt x="0" y="9388"/>
                    <a:pt x="9388" y="0"/>
                    <a:pt x="20969" y="0"/>
                  </a:cubicBezTo>
                  <a:close/>
                </a:path>
              </a:pathLst>
            </a:custGeom>
            <a:solidFill>
              <a:srgbClr val="081B2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34813" cy="380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99128" y="2029609"/>
            <a:ext cx="2095602" cy="3835542"/>
            <a:chOff x="0" y="0"/>
            <a:chExt cx="776149" cy="14205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6149" cy="1420571"/>
            </a:xfrm>
            <a:custGeom>
              <a:avLst/>
              <a:gdLst/>
              <a:ahLst/>
              <a:cxnLst/>
              <a:rect l="l" t="t" r="r" b="b"/>
              <a:pathLst>
                <a:path w="776149" h="1420571">
                  <a:moveTo>
                    <a:pt x="73887" y="0"/>
                  </a:moveTo>
                  <a:lnTo>
                    <a:pt x="702261" y="0"/>
                  </a:lnTo>
                  <a:cubicBezTo>
                    <a:pt x="743068" y="0"/>
                    <a:pt x="776149" y="33080"/>
                    <a:pt x="776149" y="73887"/>
                  </a:cubicBezTo>
                  <a:lnTo>
                    <a:pt x="776149" y="1346684"/>
                  </a:lnTo>
                  <a:cubicBezTo>
                    <a:pt x="776149" y="1387491"/>
                    <a:pt x="743068" y="1420571"/>
                    <a:pt x="702261" y="1420571"/>
                  </a:cubicBezTo>
                  <a:lnTo>
                    <a:pt x="73887" y="1420571"/>
                  </a:lnTo>
                  <a:cubicBezTo>
                    <a:pt x="33080" y="1420571"/>
                    <a:pt x="0" y="1387491"/>
                    <a:pt x="0" y="1346684"/>
                  </a:cubicBezTo>
                  <a:lnTo>
                    <a:pt x="0" y="73887"/>
                  </a:lnTo>
                  <a:cubicBezTo>
                    <a:pt x="0" y="33080"/>
                    <a:pt x="33080" y="0"/>
                    <a:pt x="73887" y="0"/>
                  </a:cubicBezTo>
                  <a:close/>
                </a:path>
              </a:pathLst>
            </a:custGeom>
            <a:solidFill>
              <a:srgbClr val="081B2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776149" cy="146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56655" y="2029609"/>
            <a:ext cx="2095602" cy="3835542"/>
            <a:chOff x="0" y="0"/>
            <a:chExt cx="776149" cy="14205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76149" cy="1420571"/>
            </a:xfrm>
            <a:custGeom>
              <a:avLst/>
              <a:gdLst/>
              <a:ahLst/>
              <a:cxnLst/>
              <a:rect l="l" t="t" r="r" b="b"/>
              <a:pathLst>
                <a:path w="776149" h="1420571">
                  <a:moveTo>
                    <a:pt x="73887" y="0"/>
                  </a:moveTo>
                  <a:lnTo>
                    <a:pt x="702261" y="0"/>
                  </a:lnTo>
                  <a:cubicBezTo>
                    <a:pt x="743068" y="0"/>
                    <a:pt x="776149" y="33080"/>
                    <a:pt x="776149" y="73887"/>
                  </a:cubicBezTo>
                  <a:lnTo>
                    <a:pt x="776149" y="1346684"/>
                  </a:lnTo>
                  <a:cubicBezTo>
                    <a:pt x="776149" y="1387491"/>
                    <a:pt x="743068" y="1420571"/>
                    <a:pt x="702261" y="1420571"/>
                  </a:cubicBezTo>
                  <a:lnTo>
                    <a:pt x="73887" y="1420571"/>
                  </a:lnTo>
                  <a:cubicBezTo>
                    <a:pt x="33080" y="1420571"/>
                    <a:pt x="0" y="1387491"/>
                    <a:pt x="0" y="1346684"/>
                  </a:cubicBezTo>
                  <a:lnTo>
                    <a:pt x="0" y="73887"/>
                  </a:lnTo>
                  <a:cubicBezTo>
                    <a:pt x="0" y="33080"/>
                    <a:pt x="33080" y="0"/>
                    <a:pt x="738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BDBCBC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776149" cy="146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14181" y="2029609"/>
            <a:ext cx="2095602" cy="3835542"/>
            <a:chOff x="0" y="0"/>
            <a:chExt cx="776149" cy="142057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76149" cy="1420571"/>
            </a:xfrm>
            <a:custGeom>
              <a:avLst/>
              <a:gdLst/>
              <a:ahLst/>
              <a:cxnLst/>
              <a:rect l="l" t="t" r="r" b="b"/>
              <a:pathLst>
                <a:path w="776149" h="1420571">
                  <a:moveTo>
                    <a:pt x="73887" y="0"/>
                  </a:moveTo>
                  <a:lnTo>
                    <a:pt x="702261" y="0"/>
                  </a:lnTo>
                  <a:cubicBezTo>
                    <a:pt x="743068" y="0"/>
                    <a:pt x="776149" y="33080"/>
                    <a:pt x="776149" y="73887"/>
                  </a:cubicBezTo>
                  <a:lnTo>
                    <a:pt x="776149" y="1346684"/>
                  </a:lnTo>
                  <a:cubicBezTo>
                    <a:pt x="776149" y="1387491"/>
                    <a:pt x="743068" y="1420571"/>
                    <a:pt x="702261" y="1420571"/>
                  </a:cubicBezTo>
                  <a:lnTo>
                    <a:pt x="73887" y="1420571"/>
                  </a:lnTo>
                  <a:cubicBezTo>
                    <a:pt x="33080" y="1420571"/>
                    <a:pt x="0" y="1387491"/>
                    <a:pt x="0" y="1346684"/>
                  </a:cubicBezTo>
                  <a:lnTo>
                    <a:pt x="0" y="73887"/>
                  </a:lnTo>
                  <a:cubicBezTo>
                    <a:pt x="0" y="33080"/>
                    <a:pt x="33080" y="0"/>
                    <a:pt x="73887" y="0"/>
                  </a:cubicBezTo>
                  <a:close/>
                </a:path>
              </a:pathLst>
            </a:custGeom>
            <a:solidFill>
              <a:srgbClr val="081B2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776149" cy="146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31367" y="3176013"/>
            <a:ext cx="1720501" cy="81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amount you pay before a plan covers your prescription drug costs.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86678" y="3176013"/>
            <a:ext cx="1679451" cy="101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plan pays its share of the cost, and you pay your share (copays and coinsurance).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44205" y="3176013"/>
            <a:ext cx="1720501" cy="121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plan is limited in how much it can pay for your drugs. You will pay 25% of the costs for covered drugs.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01732" y="3176013"/>
            <a:ext cx="1720501" cy="101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After you reach the MOOP, the plan will pay your drug costs for the rest of the year.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1367" y="4329805"/>
            <a:ext cx="1720501" cy="121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</a:pPr>
            <a:r>
              <a:rPr lang="en-US" sz="13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Deductible Range:</a:t>
            </a:r>
          </a:p>
          <a:p>
            <a:pPr algn="l">
              <a:lnSpc>
                <a:spcPts val="1625"/>
              </a:lnSpc>
            </a:pPr>
            <a:endParaRPr lang="en-US" sz="130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625"/>
              </a:lnSpc>
            </a:pPr>
            <a:endParaRPr lang="en-US" sz="130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625"/>
              </a:lnSpc>
            </a:pPr>
            <a:endParaRPr lang="en-US" sz="130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625"/>
              </a:lnSpc>
            </a:pPr>
            <a:endParaRPr lang="en-US" sz="130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625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$0 - $590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86678" y="4329805"/>
            <a:ext cx="1720501" cy="121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</a:pPr>
            <a:r>
              <a:rPr lang="en-US" sz="13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Maximum Out-of-Pocket Rx Drug Costs (copays and coinsurance):</a:t>
            </a:r>
          </a:p>
          <a:p>
            <a:pPr algn="l">
              <a:lnSpc>
                <a:spcPts val="1625"/>
              </a:lnSpc>
            </a:pPr>
            <a:endParaRPr lang="en-US" sz="130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625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$2,000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01732" y="4329805"/>
            <a:ext cx="1720501" cy="41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 copay or coinsurance.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1367" y="2234311"/>
            <a:ext cx="1720501" cy="7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1 </a:t>
            </a:r>
          </a:p>
          <a:p>
            <a:pPr algn="ctr">
              <a:lnSpc>
                <a:spcPts val="2125"/>
              </a:lnSpc>
              <a:spcBef>
                <a:spcPct val="0"/>
              </a:spcBef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Annual Deductible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86678" y="2234311"/>
            <a:ext cx="1720501" cy="7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2</a:t>
            </a:r>
          </a:p>
          <a:p>
            <a:pPr algn="ctr">
              <a:lnSpc>
                <a:spcPts val="2125"/>
              </a:lnSpc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Initial </a:t>
            </a:r>
          </a:p>
          <a:p>
            <a:pPr algn="ctr">
              <a:lnSpc>
                <a:spcPts val="2125"/>
              </a:lnSpc>
              <a:spcBef>
                <a:spcPct val="0"/>
              </a:spcBef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Coverage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07957" y="2231452"/>
            <a:ext cx="1908051" cy="7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3</a:t>
            </a:r>
          </a:p>
          <a:p>
            <a:pPr algn="ctr">
              <a:lnSpc>
                <a:spcPts val="2125"/>
              </a:lnSpc>
              <a:spcBef>
                <a:spcPct val="0"/>
              </a:spcBef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Catastrophic Coverage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5066293" y="1940561"/>
            <a:ext cx="1887888" cy="3983148"/>
          </a:xfrm>
          <a:prstGeom prst="line">
            <a:avLst/>
          </a:prstGeom>
          <a:ln w="133350" cap="rnd">
            <a:solidFill>
              <a:srgbClr val="BDBCB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5144205" y="2329561"/>
            <a:ext cx="1720501" cy="532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17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Coverage Gap</a:t>
            </a:r>
          </a:p>
          <a:p>
            <a:pPr algn="ctr">
              <a:lnSpc>
                <a:spcPts val="2125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(Donut Hole)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13734" y="353695"/>
            <a:ext cx="792613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2025 Part D Improvements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8711" y="528220"/>
            <a:ext cx="8596178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Manufacturer Discount Program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4342" y="1281446"/>
            <a:ext cx="7064915" cy="39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7"/>
              </a:lnSpc>
              <a:spcBef>
                <a:spcPct val="0"/>
              </a:spcBef>
            </a:pPr>
            <a:r>
              <a:rPr lang="en-US" sz="2558">
                <a:solidFill>
                  <a:srgbClr val="081B2B"/>
                </a:solidFill>
                <a:latin typeface="Canva Sans"/>
                <a:ea typeface="Canva Sans"/>
                <a:cs typeface="Canva Sans"/>
                <a:sym typeface="Canva Sans"/>
              </a:rPr>
              <a:t>How is it applied to the Part D program?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43817" y="2033670"/>
            <a:ext cx="2095602" cy="3835442"/>
            <a:chOff x="0" y="0"/>
            <a:chExt cx="776149" cy="14205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6149" cy="1420534"/>
            </a:xfrm>
            <a:custGeom>
              <a:avLst/>
              <a:gdLst/>
              <a:ahLst/>
              <a:cxnLst/>
              <a:rect l="l" t="t" r="r" b="b"/>
              <a:pathLst>
                <a:path w="776149" h="1420534">
                  <a:moveTo>
                    <a:pt x="73887" y="0"/>
                  </a:moveTo>
                  <a:lnTo>
                    <a:pt x="702261" y="0"/>
                  </a:lnTo>
                  <a:cubicBezTo>
                    <a:pt x="743068" y="0"/>
                    <a:pt x="776149" y="33080"/>
                    <a:pt x="776149" y="73887"/>
                  </a:cubicBezTo>
                  <a:lnTo>
                    <a:pt x="776149" y="1346647"/>
                  </a:lnTo>
                  <a:cubicBezTo>
                    <a:pt x="776149" y="1387453"/>
                    <a:pt x="743068" y="1420534"/>
                    <a:pt x="702261" y="1420534"/>
                  </a:cubicBezTo>
                  <a:lnTo>
                    <a:pt x="73887" y="1420534"/>
                  </a:lnTo>
                  <a:cubicBezTo>
                    <a:pt x="33080" y="1420534"/>
                    <a:pt x="0" y="1387453"/>
                    <a:pt x="0" y="1346647"/>
                  </a:cubicBezTo>
                  <a:lnTo>
                    <a:pt x="0" y="73887"/>
                  </a:lnTo>
                  <a:cubicBezTo>
                    <a:pt x="0" y="33080"/>
                    <a:pt x="33080" y="0"/>
                    <a:pt x="73887" y="0"/>
                  </a:cubicBezTo>
                  <a:close/>
                </a:path>
              </a:pathLst>
            </a:custGeom>
            <a:solidFill>
              <a:srgbClr val="081B2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776149" cy="1468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99128" y="2033670"/>
            <a:ext cx="2095602" cy="3835442"/>
            <a:chOff x="0" y="0"/>
            <a:chExt cx="776149" cy="14205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6149" cy="1420534"/>
            </a:xfrm>
            <a:custGeom>
              <a:avLst/>
              <a:gdLst/>
              <a:ahLst/>
              <a:cxnLst/>
              <a:rect l="l" t="t" r="r" b="b"/>
              <a:pathLst>
                <a:path w="776149" h="1420534">
                  <a:moveTo>
                    <a:pt x="73887" y="0"/>
                  </a:moveTo>
                  <a:lnTo>
                    <a:pt x="702261" y="0"/>
                  </a:lnTo>
                  <a:cubicBezTo>
                    <a:pt x="743068" y="0"/>
                    <a:pt x="776149" y="33080"/>
                    <a:pt x="776149" y="73887"/>
                  </a:cubicBezTo>
                  <a:lnTo>
                    <a:pt x="776149" y="1346647"/>
                  </a:lnTo>
                  <a:cubicBezTo>
                    <a:pt x="776149" y="1387453"/>
                    <a:pt x="743068" y="1420534"/>
                    <a:pt x="702261" y="1420534"/>
                  </a:cubicBezTo>
                  <a:lnTo>
                    <a:pt x="73887" y="1420534"/>
                  </a:lnTo>
                  <a:cubicBezTo>
                    <a:pt x="33080" y="1420534"/>
                    <a:pt x="0" y="1387453"/>
                    <a:pt x="0" y="1346647"/>
                  </a:cubicBezTo>
                  <a:lnTo>
                    <a:pt x="0" y="73887"/>
                  </a:lnTo>
                  <a:cubicBezTo>
                    <a:pt x="0" y="33080"/>
                    <a:pt x="33080" y="0"/>
                    <a:pt x="73887" y="0"/>
                  </a:cubicBezTo>
                  <a:close/>
                </a:path>
              </a:pathLst>
            </a:custGeom>
            <a:solidFill>
              <a:srgbClr val="081B2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776149" cy="1468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956655" y="2033670"/>
            <a:ext cx="2095602" cy="3835442"/>
            <a:chOff x="0" y="0"/>
            <a:chExt cx="776149" cy="14205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6149" cy="1420534"/>
            </a:xfrm>
            <a:custGeom>
              <a:avLst/>
              <a:gdLst/>
              <a:ahLst/>
              <a:cxnLst/>
              <a:rect l="l" t="t" r="r" b="b"/>
              <a:pathLst>
                <a:path w="776149" h="1420534">
                  <a:moveTo>
                    <a:pt x="73887" y="0"/>
                  </a:moveTo>
                  <a:lnTo>
                    <a:pt x="702261" y="0"/>
                  </a:lnTo>
                  <a:cubicBezTo>
                    <a:pt x="743068" y="0"/>
                    <a:pt x="776149" y="33080"/>
                    <a:pt x="776149" y="73887"/>
                  </a:cubicBezTo>
                  <a:lnTo>
                    <a:pt x="776149" y="1346647"/>
                  </a:lnTo>
                  <a:cubicBezTo>
                    <a:pt x="776149" y="1387453"/>
                    <a:pt x="743068" y="1420534"/>
                    <a:pt x="702261" y="1420534"/>
                  </a:cubicBezTo>
                  <a:lnTo>
                    <a:pt x="73887" y="1420534"/>
                  </a:lnTo>
                  <a:cubicBezTo>
                    <a:pt x="33080" y="1420534"/>
                    <a:pt x="0" y="1387453"/>
                    <a:pt x="0" y="1346647"/>
                  </a:cubicBezTo>
                  <a:lnTo>
                    <a:pt x="0" y="73887"/>
                  </a:lnTo>
                  <a:cubicBezTo>
                    <a:pt x="0" y="33080"/>
                    <a:pt x="33080" y="0"/>
                    <a:pt x="738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BDBCBC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776149" cy="1468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14181" y="2033670"/>
            <a:ext cx="2095602" cy="3835442"/>
            <a:chOff x="0" y="0"/>
            <a:chExt cx="776149" cy="14205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76149" cy="1420534"/>
            </a:xfrm>
            <a:custGeom>
              <a:avLst/>
              <a:gdLst/>
              <a:ahLst/>
              <a:cxnLst/>
              <a:rect l="l" t="t" r="r" b="b"/>
              <a:pathLst>
                <a:path w="776149" h="1420534">
                  <a:moveTo>
                    <a:pt x="73887" y="0"/>
                  </a:moveTo>
                  <a:lnTo>
                    <a:pt x="702261" y="0"/>
                  </a:lnTo>
                  <a:cubicBezTo>
                    <a:pt x="743068" y="0"/>
                    <a:pt x="776149" y="33080"/>
                    <a:pt x="776149" y="73887"/>
                  </a:cubicBezTo>
                  <a:lnTo>
                    <a:pt x="776149" y="1346647"/>
                  </a:lnTo>
                  <a:cubicBezTo>
                    <a:pt x="776149" y="1387453"/>
                    <a:pt x="743068" y="1420534"/>
                    <a:pt x="702261" y="1420534"/>
                  </a:cubicBezTo>
                  <a:lnTo>
                    <a:pt x="73887" y="1420534"/>
                  </a:lnTo>
                  <a:cubicBezTo>
                    <a:pt x="33080" y="1420534"/>
                    <a:pt x="0" y="1387453"/>
                    <a:pt x="0" y="1346647"/>
                  </a:cubicBezTo>
                  <a:lnTo>
                    <a:pt x="0" y="73887"/>
                  </a:lnTo>
                  <a:cubicBezTo>
                    <a:pt x="0" y="33080"/>
                    <a:pt x="33080" y="0"/>
                    <a:pt x="73887" y="0"/>
                  </a:cubicBezTo>
                  <a:close/>
                </a:path>
              </a:pathLst>
            </a:custGeom>
            <a:solidFill>
              <a:srgbClr val="081B2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776149" cy="1468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31367" y="3180024"/>
            <a:ext cx="1720501" cy="41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Not applicable on deductible.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86678" y="3180024"/>
            <a:ext cx="1679451" cy="121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Manufacturers will provide a 10% “discount” as their cost-share on applicable brand-name drugs.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01732" y="3180024"/>
            <a:ext cx="1720501" cy="121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Manufacturers will provide a 20% “discount” as their cost-share on applicable brand-name drugs.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1367" y="2238322"/>
            <a:ext cx="1720501" cy="7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1 </a:t>
            </a:r>
          </a:p>
          <a:p>
            <a:pPr algn="ctr">
              <a:lnSpc>
                <a:spcPts val="2125"/>
              </a:lnSpc>
              <a:spcBef>
                <a:spcPct val="0"/>
              </a:spcBef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Annual Deductible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86678" y="2238322"/>
            <a:ext cx="1720501" cy="7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2</a:t>
            </a:r>
          </a:p>
          <a:p>
            <a:pPr algn="ctr">
              <a:lnSpc>
                <a:spcPts val="2125"/>
              </a:lnSpc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Initial </a:t>
            </a:r>
          </a:p>
          <a:p>
            <a:pPr algn="ctr">
              <a:lnSpc>
                <a:spcPts val="2125"/>
              </a:lnSpc>
              <a:spcBef>
                <a:spcPct val="0"/>
              </a:spcBef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Coverage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07957" y="2235463"/>
            <a:ext cx="1908051" cy="7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3</a:t>
            </a:r>
          </a:p>
          <a:p>
            <a:pPr algn="ctr">
              <a:lnSpc>
                <a:spcPts val="2125"/>
              </a:lnSpc>
              <a:spcBef>
                <a:spcPct val="0"/>
              </a:spcBef>
            </a:pPr>
            <a:r>
              <a:rPr lang="en-US" sz="17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Catastrophic Coverage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5066293" y="1944625"/>
            <a:ext cx="1887888" cy="3983044"/>
          </a:xfrm>
          <a:prstGeom prst="line">
            <a:avLst/>
          </a:prstGeom>
          <a:ln w="133350" cap="rnd">
            <a:solidFill>
              <a:srgbClr val="BDBCB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649450" y="4981516"/>
            <a:ext cx="8290560" cy="1830224"/>
            <a:chOff x="0" y="0"/>
            <a:chExt cx="2588908" cy="5715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88908" cy="571527"/>
            </a:xfrm>
            <a:custGeom>
              <a:avLst/>
              <a:gdLst/>
              <a:ahLst/>
              <a:cxnLst/>
              <a:rect l="l" t="t" r="r" b="b"/>
              <a:pathLst>
                <a:path w="2588908" h="571527">
                  <a:moveTo>
                    <a:pt x="0" y="0"/>
                  </a:moveTo>
                  <a:lnTo>
                    <a:pt x="2588908" y="0"/>
                  </a:lnTo>
                  <a:lnTo>
                    <a:pt x="2588908" y="571527"/>
                  </a:lnTo>
                  <a:lnTo>
                    <a:pt x="0" y="571527"/>
                  </a:lnTo>
                  <a:close/>
                </a:path>
              </a:pathLst>
            </a:custGeom>
            <a:solidFill>
              <a:srgbClr val="F4F4F4"/>
            </a:solidFill>
            <a:ln w="38100" cap="sq">
              <a:solidFill>
                <a:srgbClr val="FFC7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588908" cy="61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64924" y="5178637"/>
            <a:ext cx="7755483" cy="136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6"/>
              </a:lnSpc>
            </a:pPr>
            <a:r>
              <a:rPr lang="en-US" sz="19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Participating manufacturers must enter into an agreement with CMS (Centers for Medicare &amp; Medicaid Services) for Part D coverage eligibility and offer a discount on applicable brand-name drugs.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44205" y="2333572"/>
            <a:ext cx="1720501" cy="532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17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Coverage Gap</a:t>
            </a:r>
          </a:p>
          <a:p>
            <a:pPr algn="ctr">
              <a:lnSpc>
                <a:spcPts val="2125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(Donut Hole)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9205" y="5049535"/>
            <a:ext cx="8361195" cy="1921559"/>
            <a:chOff x="0" y="0"/>
            <a:chExt cx="3772232" cy="8669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2232" cy="866930"/>
            </a:xfrm>
            <a:custGeom>
              <a:avLst/>
              <a:gdLst/>
              <a:ahLst/>
              <a:cxnLst/>
              <a:rect l="l" t="t" r="r" b="b"/>
              <a:pathLst>
                <a:path w="3772232" h="866930">
                  <a:moveTo>
                    <a:pt x="33334" y="0"/>
                  </a:moveTo>
                  <a:lnTo>
                    <a:pt x="3738898" y="0"/>
                  </a:lnTo>
                  <a:cubicBezTo>
                    <a:pt x="3757308" y="0"/>
                    <a:pt x="3772232" y="14924"/>
                    <a:pt x="3772232" y="33334"/>
                  </a:cubicBezTo>
                  <a:lnTo>
                    <a:pt x="3772232" y="833596"/>
                  </a:lnTo>
                  <a:cubicBezTo>
                    <a:pt x="3772232" y="852006"/>
                    <a:pt x="3757308" y="866930"/>
                    <a:pt x="3738898" y="866930"/>
                  </a:cubicBezTo>
                  <a:lnTo>
                    <a:pt x="33334" y="866930"/>
                  </a:lnTo>
                  <a:cubicBezTo>
                    <a:pt x="14924" y="866930"/>
                    <a:pt x="0" y="852006"/>
                    <a:pt x="0" y="833596"/>
                  </a:cubicBezTo>
                  <a:lnTo>
                    <a:pt x="0" y="33334"/>
                  </a:lnTo>
                  <a:cubicBezTo>
                    <a:pt x="0" y="14924"/>
                    <a:pt x="14924" y="0"/>
                    <a:pt x="33334" y="0"/>
                  </a:cubicBezTo>
                  <a:close/>
                </a:path>
              </a:pathLst>
            </a:custGeom>
            <a:solidFill>
              <a:srgbClr val="F4F4F4"/>
            </a:solidFill>
            <a:ln w="4762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772232" cy="914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205" y="3063566"/>
            <a:ext cx="8361195" cy="1921559"/>
            <a:chOff x="0" y="0"/>
            <a:chExt cx="3772232" cy="8669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72232" cy="866930"/>
            </a:xfrm>
            <a:custGeom>
              <a:avLst/>
              <a:gdLst/>
              <a:ahLst/>
              <a:cxnLst/>
              <a:rect l="l" t="t" r="r" b="b"/>
              <a:pathLst>
                <a:path w="3772232" h="866930">
                  <a:moveTo>
                    <a:pt x="33334" y="0"/>
                  </a:moveTo>
                  <a:lnTo>
                    <a:pt x="3738898" y="0"/>
                  </a:lnTo>
                  <a:cubicBezTo>
                    <a:pt x="3757308" y="0"/>
                    <a:pt x="3772232" y="14924"/>
                    <a:pt x="3772232" y="33334"/>
                  </a:cubicBezTo>
                  <a:lnTo>
                    <a:pt x="3772232" y="833596"/>
                  </a:lnTo>
                  <a:cubicBezTo>
                    <a:pt x="3772232" y="852006"/>
                    <a:pt x="3757308" y="866930"/>
                    <a:pt x="3738898" y="866930"/>
                  </a:cubicBezTo>
                  <a:lnTo>
                    <a:pt x="33334" y="866930"/>
                  </a:lnTo>
                  <a:cubicBezTo>
                    <a:pt x="14924" y="866930"/>
                    <a:pt x="0" y="852006"/>
                    <a:pt x="0" y="833596"/>
                  </a:cubicBezTo>
                  <a:lnTo>
                    <a:pt x="0" y="33334"/>
                  </a:lnTo>
                  <a:cubicBezTo>
                    <a:pt x="0" y="14924"/>
                    <a:pt x="14924" y="0"/>
                    <a:pt x="3333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772232" cy="914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9205" y="1077597"/>
            <a:ext cx="8361195" cy="1921559"/>
            <a:chOff x="0" y="0"/>
            <a:chExt cx="3772232" cy="8669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2232" cy="866930"/>
            </a:xfrm>
            <a:custGeom>
              <a:avLst/>
              <a:gdLst/>
              <a:ahLst/>
              <a:cxnLst/>
              <a:rect l="l" t="t" r="r" b="b"/>
              <a:pathLst>
                <a:path w="3772232" h="866930">
                  <a:moveTo>
                    <a:pt x="33334" y="0"/>
                  </a:moveTo>
                  <a:lnTo>
                    <a:pt x="3738898" y="0"/>
                  </a:lnTo>
                  <a:cubicBezTo>
                    <a:pt x="3757308" y="0"/>
                    <a:pt x="3772232" y="14924"/>
                    <a:pt x="3772232" y="33334"/>
                  </a:cubicBezTo>
                  <a:lnTo>
                    <a:pt x="3772232" y="833596"/>
                  </a:lnTo>
                  <a:cubicBezTo>
                    <a:pt x="3772232" y="852006"/>
                    <a:pt x="3757308" y="866930"/>
                    <a:pt x="3738898" y="866930"/>
                  </a:cubicBezTo>
                  <a:lnTo>
                    <a:pt x="33334" y="866930"/>
                  </a:lnTo>
                  <a:cubicBezTo>
                    <a:pt x="14924" y="866930"/>
                    <a:pt x="0" y="852006"/>
                    <a:pt x="0" y="833596"/>
                  </a:cubicBezTo>
                  <a:lnTo>
                    <a:pt x="0" y="33334"/>
                  </a:lnTo>
                  <a:cubicBezTo>
                    <a:pt x="0" y="14924"/>
                    <a:pt x="14924" y="0"/>
                    <a:pt x="3333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772232" cy="914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15" y="4482627"/>
            <a:ext cx="8376499" cy="30559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15" y="2483746"/>
            <a:ext cx="8376499" cy="30559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415" y="497882"/>
            <a:ext cx="8376499" cy="305598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344342" y="261989"/>
            <a:ext cx="7064915" cy="39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7"/>
              </a:lnSpc>
              <a:spcBef>
                <a:spcPct val="0"/>
              </a:spcBef>
            </a:pPr>
            <a:r>
              <a:rPr lang="en-US" sz="2558">
                <a:solidFill>
                  <a:srgbClr val="081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Share of Part D Drug Costs from 2023 - 2025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4342" y="712470"/>
            <a:ext cx="7064915" cy="29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2"/>
              </a:lnSpc>
              <a:spcBef>
                <a:spcPct val="0"/>
              </a:spcBef>
            </a:pPr>
            <a:r>
              <a:rPr lang="en-US" sz="1858">
                <a:solidFill>
                  <a:srgbClr val="081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 Brand-Name Drugs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02820" y="1410670"/>
            <a:ext cx="1075161" cy="1213238"/>
            <a:chOff x="0" y="0"/>
            <a:chExt cx="398208" cy="4493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8208" cy="449347"/>
            </a:xfrm>
            <a:custGeom>
              <a:avLst/>
              <a:gdLst/>
              <a:ahLst/>
              <a:cxnLst/>
              <a:rect l="l" t="t" r="r" b="b"/>
              <a:pathLst>
                <a:path w="398208" h="449347">
                  <a:moveTo>
                    <a:pt x="144014" y="0"/>
                  </a:moveTo>
                  <a:lnTo>
                    <a:pt x="254194" y="0"/>
                  </a:lnTo>
                  <a:cubicBezTo>
                    <a:pt x="333731" y="0"/>
                    <a:pt x="398208" y="64477"/>
                    <a:pt x="398208" y="144014"/>
                  </a:cubicBezTo>
                  <a:lnTo>
                    <a:pt x="398208" y="305333"/>
                  </a:lnTo>
                  <a:cubicBezTo>
                    <a:pt x="398208" y="343528"/>
                    <a:pt x="383035" y="380159"/>
                    <a:pt x="356027" y="407167"/>
                  </a:cubicBezTo>
                  <a:cubicBezTo>
                    <a:pt x="329019" y="434174"/>
                    <a:pt x="292389" y="449347"/>
                    <a:pt x="254194" y="449347"/>
                  </a:cubicBezTo>
                  <a:lnTo>
                    <a:pt x="144014" y="449347"/>
                  </a:lnTo>
                  <a:cubicBezTo>
                    <a:pt x="105819" y="449347"/>
                    <a:pt x="69189" y="434174"/>
                    <a:pt x="42181" y="407167"/>
                  </a:cubicBezTo>
                  <a:cubicBezTo>
                    <a:pt x="15173" y="380159"/>
                    <a:pt x="0" y="343528"/>
                    <a:pt x="0" y="305333"/>
                  </a:cubicBezTo>
                  <a:lnTo>
                    <a:pt x="0" y="144014"/>
                  </a:lnTo>
                  <a:cubicBezTo>
                    <a:pt x="0" y="105819"/>
                    <a:pt x="15173" y="69189"/>
                    <a:pt x="42181" y="42181"/>
                  </a:cubicBezTo>
                  <a:cubicBezTo>
                    <a:pt x="69189" y="15173"/>
                    <a:pt x="105819" y="0"/>
                    <a:pt x="144014" y="0"/>
                  </a:cubicBezTo>
                  <a:close/>
                </a:path>
              </a:pathLst>
            </a:custGeom>
            <a:solidFill>
              <a:srgbClr val="D5DC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98208" cy="496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02820" y="3418256"/>
            <a:ext cx="1075161" cy="1213238"/>
            <a:chOff x="0" y="0"/>
            <a:chExt cx="398208" cy="4493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98208" cy="449347"/>
            </a:xfrm>
            <a:custGeom>
              <a:avLst/>
              <a:gdLst/>
              <a:ahLst/>
              <a:cxnLst/>
              <a:rect l="l" t="t" r="r" b="b"/>
              <a:pathLst>
                <a:path w="398208" h="449347">
                  <a:moveTo>
                    <a:pt x="144014" y="0"/>
                  </a:moveTo>
                  <a:lnTo>
                    <a:pt x="254194" y="0"/>
                  </a:lnTo>
                  <a:cubicBezTo>
                    <a:pt x="333731" y="0"/>
                    <a:pt x="398208" y="64477"/>
                    <a:pt x="398208" y="144014"/>
                  </a:cubicBezTo>
                  <a:lnTo>
                    <a:pt x="398208" y="305333"/>
                  </a:lnTo>
                  <a:cubicBezTo>
                    <a:pt x="398208" y="343528"/>
                    <a:pt x="383035" y="380159"/>
                    <a:pt x="356027" y="407167"/>
                  </a:cubicBezTo>
                  <a:cubicBezTo>
                    <a:pt x="329019" y="434174"/>
                    <a:pt x="292389" y="449347"/>
                    <a:pt x="254194" y="449347"/>
                  </a:cubicBezTo>
                  <a:lnTo>
                    <a:pt x="144014" y="449347"/>
                  </a:lnTo>
                  <a:cubicBezTo>
                    <a:pt x="105819" y="449347"/>
                    <a:pt x="69189" y="434174"/>
                    <a:pt x="42181" y="407167"/>
                  </a:cubicBezTo>
                  <a:cubicBezTo>
                    <a:pt x="15173" y="380159"/>
                    <a:pt x="0" y="343528"/>
                    <a:pt x="0" y="305333"/>
                  </a:cubicBezTo>
                  <a:lnTo>
                    <a:pt x="0" y="144014"/>
                  </a:lnTo>
                  <a:cubicBezTo>
                    <a:pt x="0" y="105819"/>
                    <a:pt x="15173" y="69189"/>
                    <a:pt x="42181" y="42181"/>
                  </a:cubicBezTo>
                  <a:cubicBezTo>
                    <a:pt x="69189" y="15173"/>
                    <a:pt x="105819" y="0"/>
                    <a:pt x="144014" y="0"/>
                  </a:cubicBezTo>
                  <a:close/>
                </a:path>
              </a:pathLst>
            </a:custGeom>
            <a:solidFill>
              <a:srgbClr val="D5DC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98208" cy="496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02820" y="5370442"/>
            <a:ext cx="1075161" cy="1213238"/>
            <a:chOff x="0" y="0"/>
            <a:chExt cx="398208" cy="44934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98208" cy="449347"/>
            </a:xfrm>
            <a:custGeom>
              <a:avLst/>
              <a:gdLst/>
              <a:ahLst/>
              <a:cxnLst/>
              <a:rect l="l" t="t" r="r" b="b"/>
              <a:pathLst>
                <a:path w="398208" h="449347">
                  <a:moveTo>
                    <a:pt x="144014" y="0"/>
                  </a:moveTo>
                  <a:lnTo>
                    <a:pt x="254194" y="0"/>
                  </a:lnTo>
                  <a:cubicBezTo>
                    <a:pt x="333731" y="0"/>
                    <a:pt x="398208" y="64477"/>
                    <a:pt x="398208" y="144014"/>
                  </a:cubicBezTo>
                  <a:lnTo>
                    <a:pt x="398208" y="305333"/>
                  </a:lnTo>
                  <a:cubicBezTo>
                    <a:pt x="398208" y="343528"/>
                    <a:pt x="383035" y="380159"/>
                    <a:pt x="356027" y="407167"/>
                  </a:cubicBezTo>
                  <a:cubicBezTo>
                    <a:pt x="329019" y="434174"/>
                    <a:pt x="292389" y="449347"/>
                    <a:pt x="254194" y="449347"/>
                  </a:cubicBezTo>
                  <a:lnTo>
                    <a:pt x="144014" y="449347"/>
                  </a:lnTo>
                  <a:cubicBezTo>
                    <a:pt x="105819" y="449347"/>
                    <a:pt x="69189" y="434174"/>
                    <a:pt x="42181" y="407167"/>
                  </a:cubicBezTo>
                  <a:cubicBezTo>
                    <a:pt x="15173" y="380159"/>
                    <a:pt x="0" y="343528"/>
                    <a:pt x="0" y="305333"/>
                  </a:cubicBezTo>
                  <a:lnTo>
                    <a:pt x="0" y="144014"/>
                  </a:lnTo>
                  <a:cubicBezTo>
                    <a:pt x="0" y="105819"/>
                    <a:pt x="15173" y="69189"/>
                    <a:pt x="42181" y="42181"/>
                  </a:cubicBezTo>
                  <a:cubicBezTo>
                    <a:pt x="69189" y="15173"/>
                    <a:pt x="105819" y="0"/>
                    <a:pt x="144014" y="0"/>
                  </a:cubicBezTo>
                  <a:close/>
                </a:path>
              </a:pathLst>
            </a:custGeom>
            <a:solidFill>
              <a:srgbClr val="FFC8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98208" cy="496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30102" y="1461291"/>
            <a:ext cx="1220599" cy="105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26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2023</a:t>
            </a:r>
          </a:p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OOP Spend Threshold: </a:t>
            </a:r>
          </a:p>
          <a:p>
            <a:pPr algn="ctr">
              <a:lnSpc>
                <a:spcPts val="1778"/>
              </a:lnSpc>
            </a:pPr>
            <a:r>
              <a:rPr lang="en-US" sz="12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~$3,100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3200" y="3468348"/>
            <a:ext cx="1220599" cy="105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26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2024</a:t>
            </a:r>
          </a:p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OOP Spend Threshold: </a:t>
            </a:r>
          </a:p>
          <a:p>
            <a:pPr algn="ctr">
              <a:lnSpc>
                <a:spcPts val="1778"/>
              </a:lnSpc>
            </a:pPr>
            <a:r>
              <a:rPr lang="en-US" sz="12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~$3,250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3200" y="5411539"/>
            <a:ext cx="1220599" cy="105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26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2025</a:t>
            </a:r>
          </a:p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OOP Spend Threshold: </a:t>
            </a:r>
          </a:p>
          <a:p>
            <a:pPr algn="ctr">
              <a:lnSpc>
                <a:spcPts val="1778"/>
              </a:lnSpc>
            </a:pPr>
            <a:r>
              <a:rPr lang="en-US" sz="12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$2,000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350137" y="1649393"/>
            <a:ext cx="195993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350137" y="1937291"/>
            <a:ext cx="275522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350137" y="3926448"/>
            <a:ext cx="275522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350137" y="2204121"/>
            <a:ext cx="275522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50137" y="4193278"/>
            <a:ext cx="275522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350137" y="2466402"/>
            <a:ext cx="41737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100%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350137" y="4455558"/>
            <a:ext cx="41737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100%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25659" y="1649393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15%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350137" y="3638550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50137" y="5632825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60%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350137" y="6018296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081C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350137" y="6384717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081C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100%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707196" y="1937291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707196" y="3926448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707196" y="2204121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75%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707196" y="4193278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75%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469952" y="1649393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80%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469952" y="3638550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80%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706734" y="5632825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20%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806353" y="6018296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65%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834471" y="5632825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20%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357841" y="6018296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10%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013789" y="1937291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70%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013789" y="3926448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70%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02820" y="7009194"/>
            <a:ext cx="874796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Source: KFF, based on Medicare Part D benefit design changes in the Inflation Reduction Act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9205" y="5049535"/>
            <a:ext cx="8361195" cy="1921559"/>
            <a:chOff x="0" y="0"/>
            <a:chExt cx="3772232" cy="8669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2232" cy="866930"/>
            </a:xfrm>
            <a:custGeom>
              <a:avLst/>
              <a:gdLst/>
              <a:ahLst/>
              <a:cxnLst/>
              <a:rect l="l" t="t" r="r" b="b"/>
              <a:pathLst>
                <a:path w="3772232" h="866930">
                  <a:moveTo>
                    <a:pt x="33334" y="0"/>
                  </a:moveTo>
                  <a:lnTo>
                    <a:pt x="3738898" y="0"/>
                  </a:lnTo>
                  <a:cubicBezTo>
                    <a:pt x="3757308" y="0"/>
                    <a:pt x="3772232" y="14924"/>
                    <a:pt x="3772232" y="33334"/>
                  </a:cubicBezTo>
                  <a:lnTo>
                    <a:pt x="3772232" y="833596"/>
                  </a:lnTo>
                  <a:cubicBezTo>
                    <a:pt x="3772232" y="852006"/>
                    <a:pt x="3757308" y="866930"/>
                    <a:pt x="3738898" y="866930"/>
                  </a:cubicBezTo>
                  <a:lnTo>
                    <a:pt x="33334" y="866930"/>
                  </a:lnTo>
                  <a:cubicBezTo>
                    <a:pt x="14924" y="866930"/>
                    <a:pt x="0" y="852006"/>
                    <a:pt x="0" y="833596"/>
                  </a:cubicBezTo>
                  <a:lnTo>
                    <a:pt x="0" y="33334"/>
                  </a:lnTo>
                  <a:cubicBezTo>
                    <a:pt x="0" y="14924"/>
                    <a:pt x="14924" y="0"/>
                    <a:pt x="33334" y="0"/>
                  </a:cubicBezTo>
                  <a:close/>
                </a:path>
              </a:pathLst>
            </a:custGeom>
            <a:solidFill>
              <a:srgbClr val="F4F4F4"/>
            </a:solidFill>
            <a:ln w="4762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772232" cy="914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205" y="3063566"/>
            <a:ext cx="8361195" cy="1921559"/>
            <a:chOff x="0" y="0"/>
            <a:chExt cx="3772232" cy="8669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72232" cy="866930"/>
            </a:xfrm>
            <a:custGeom>
              <a:avLst/>
              <a:gdLst/>
              <a:ahLst/>
              <a:cxnLst/>
              <a:rect l="l" t="t" r="r" b="b"/>
              <a:pathLst>
                <a:path w="3772232" h="866930">
                  <a:moveTo>
                    <a:pt x="33334" y="0"/>
                  </a:moveTo>
                  <a:lnTo>
                    <a:pt x="3738898" y="0"/>
                  </a:lnTo>
                  <a:cubicBezTo>
                    <a:pt x="3757308" y="0"/>
                    <a:pt x="3772232" y="14924"/>
                    <a:pt x="3772232" y="33334"/>
                  </a:cubicBezTo>
                  <a:lnTo>
                    <a:pt x="3772232" y="833596"/>
                  </a:lnTo>
                  <a:cubicBezTo>
                    <a:pt x="3772232" y="852006"/>
                    <a:pt x="3757308" y="866930"/>
                    <a:pt x="3738898" y="866930"/>
                  </a:cubicBezTo>
                  <a:lnTo>
                    <a:pt x="33334" y="866930"/>
                  </a:lnTo>
                  <a:cubicBezTo>
                    <a:pt x="14924" y="866930"/>
                    <a:pt x="0" y="852006"/>
                    <a:pt x="0" y="833596"/>
                  </a:cubicBezTo>
                  <a:lnTo>
                    <a:pt x="0" y="33334"/>
                  </a:lnTo>
                  <a:cubicBezTo>
                    <a:pt x="0" y="14924"/>
                    <a:pt x="14924" y="0"/>
                    <a:pt x="3333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772232" cy="914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9205" y="1077597"/>
            <a:ext cx="8361195" cy="1921559"/>
            <a:chOff x="0" y="0"/>
            <a:chExt cx="3772232" cy="8669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2232" cy="866930"/>
            </a:xfrm>
            <a:custGeom>
              <a:avLst/>
              <a:gdLst/>
              <a:ahLst/>
              <a:cxnLst/>
              <a:rect l="l" t="t" r="r" b="b"/>
              <a:pathLst>
                <a:path w="3772232" h="866930">
                  <a:moveTo>
                    <a:pt x="33334" y="0"/>
                  </a:moveTo>
                  <a:lnTo>
                    <a:pt x="3738898" y="0"/>
                  </a:lnTo>
                  <a:cubicBezTo>
                    <a:pt x="3757308" y="0"/>
                    <a:pt x="3772232" y="14924"/>
                    <a:pt x="3772232" y="33334"/>
                  </a:cubicBezTo>
                  <a:lnTo>
                    <a:pt x="3772232" y="833596"/>
                  </a:lnTo>
                  <a:cubicBezTo>
                    <a:pt x="3772232" y="852006"/>
                    <a:pt x="3757308" y="866930"/>
                    <a:pt x="3738898" y="866930"/>
                  </a:cubicBezTo>
                  <a:lnTo>
                    <a:pt x="33334" y="866930"/>
                  </a:lnTo>
                  <a:cubicBezTo>
                    <a:pt x="14924" y="866930"/>
                    <a:pt x="0" y="852006"/>
                    <a:pt x="0" y="833596"/>
                  </a:cubicBezTo>
                  <a:lnTo>
                    <a:pt x="0" y="33334"/>
                  </a:lnTo>
                  <a:cubicBezTo>
                    <a:pt x="0" y="14924"/>
                    <a:pt x="14924" y="0"/>
                    <a:pt x="3333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772232" cy="914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15" y="4482627"/>
            <a:ext cx="8376499" cy="30559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15" y="2483746"/>
            <a:ext cx="8376499" cy="30559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415" y="497882"/>
            <a:ext cx="8376499" cy="305598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344342" y="261989"/>
            <a:ext cx="7064915" cy="39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7"/>
              </a:lnSpc>
              <a:spcBef>
                <a:spcPct val="0"/>
              </a:spcBef>
            </a:pPr>
            <a:r>
              <a:rPr lang="en-US" sz="2558">
                <a:solidFill>
                  <a:srgbClr val="081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Share of Part D Drug Costs from 2023 - 2025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4342" y="712470"/>
            <a:ext cx="7064915" cy="29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2"/>
              </a:lnSpc>
              <a:spcBef>
                <a:spcPct val="0"/>
              </a:spcBef>
            </a:pPr>
            <a:r>
              <a:rPr lang="en-US" sz="1858">
                <a:solidFill>
                  <a:srgbClr val="081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Generic Drugs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50137" y="1649393"/>
            <a:ext cx="195993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50137" y="1937291"/>
            <a:ext cx="275522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50137" y="3926448"/>
            <a:ext cx="275522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50137" y="2204121"/>
            <a:ext cx="275522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50137" y="4193278"/>
            <a:ext cx="275522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50137" y="2466402"/>
            <a:ext cx="41737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100%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50137" y="4455558"/>
            <a:ext cx="41737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100%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25659" y="1649393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15%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50137" y="3638550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20%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50137" y="5632825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60%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359662" y="6018296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081C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350137" y="6384717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081C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100%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707196" y="1937291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75%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07196" y="3926448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75%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07196" y="2204121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75%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707196" y="4193278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75%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469952" y="1649393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80%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469952" y="3638550"/>
            <a:ext cx="473090" cy="15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"/>
              </a:lnSpc>
            </a:pPr>
            <a:r>
              <a:rPr lang="en-US" sz="9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80%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67719" y="6018296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75%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701596" y="5632825"/>
            <a:ext cx="473090" cy="22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3"/>
              </a:lnSpc>
            </a:pPr>
            <a:r>
              <a:rPr lang="en-US" sz="132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40%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502820" y="1410670"/>
            <a:ext cx="1075161" cy="1213238"/>
            <a:chOff x="0" y="0"/>
            <a:chExt cx="398208" cy="44934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98208" cy="449347"/>
            </a:xfrm>
            <a:custGeom>
              <a:avLst/>
              <a:gdLst/>
              <a:ahLst/>
              <a:cxnLst/>
              <a:rect l="l" t="t" r="r" b="b"/>
              <a:pathLst>
                <a:path w="398208" h="449347">
                  <a:moveTo>
                    <a:pt x="144014" y="0"/>
                  </a:moveTo>
                  <a:lnTo>
                    <a:pt x="254194" y="0"/>
                  </a:lnTo>
                  <a:cubicBezTo>
                    <a:pt x="333731" y="0"/>
                    <a:pt x="398208" y="64477"/>
                    <a:pt x="398208" y="144014"/>
                  </a:cubicBezTo>
                  <a:lnTo>
                    <a:pt x="398208" y="305333"/>
                  </a:lnTo>
                  <a:cubicBezTo>
                    <a:pt x="398208" y="343528"/>
                    <a:pt x="383035" y="380159"/>
                    <a:pt x="356027" y="407167"/>
                  </a:cubicBezTo>
                  <a:cubicBezTo>
                    <a:pt x="329019" y="434174"/>
                    <a:pt x="292389" y="449347"/>
                    <a:pt x="254194" y="449347"/>
                  </a:cubicBezTo>
                  <a:lnTo>
                    <a:pt x="144014" y="449347"/>
                  </a:lnTo>
                  <a:cubicBezTo>
                    <a:pt x="105819" y="449347"/>
                    <a:pt x="69189" y="434174"/>
                    <a:pt x="42181" y="407167"/>
                  </a:cubicBezTo>
                  <a:cubicBezTo>
                    <a:pt x="15173" y="380159"/>
                    <a:pt x="0" y="343528"/>
                    <a:pt x="0" y="305333"/>
                  </a:cubicBezTo>
                  <a:lnTo>
                    <a:pt x="0" y="144014"/>
                  </a:lnTo>
                  <a:cubicBezTo>
                    <a:pt x="0" y="105819"/>
                    <a:pt x="15173" y="69189"/>
                    <a:pt x="42181" y="42181"/>
                  </a:cubicBezTo>
                  <a:cubicBezTo>
                    <a:pt x="69189" y="15173"/>
                    <a:pt x="105819" y="0"/>
                    <a:pt x="144014" y="0"/>
                  </a:cubicBezTo>
                  <a:close/>
                </a:path>
              </a:pathLst>
            </a:custGeom>
            <a:solidFill>
              <a:srgbClr val="D5DC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398208" cy="496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02820" y="3418256"/>
            <a:ext cx="1075161" cy="1213238"/>
            <a:chOff x="0" y="0"/>
            <a:chExt cx="398208" cy="44934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98208" cy="449347"/>
            </a:xfrm>
            <a:custGeom>
              <a:avLst/>
              <a:gdLst/>
              <a:ahLst/>
              <a:cxnLst/>
              <a:rect l="l" t="t" r="r" b="b"/>
              <a:pathLst>
                <a:path w="398208" h="449347">
                  <a:moveTo>
                    <a:pt x="144014" y="0"/>
                  </a:moveTo>
                  <a:lnTo>
                    <a:pt x="254194" y="0"/>
                  </a:lnTo>
                  <a:cubicBezTo>
                    <a:pt x="333731" y="0"/>
                    <a:pt x="398208" y="64477"/>
                    <a:pt x="398208" y="144014"/>
                  </a:cubicBezTo>
                  <a:lnTo>
                    <a:pt x="398208" y="305333"/>
                  </a:lnTo>
                  <a:cubicBezTo>
                    <a:pt x="398208" y="343528"/>
                    <a:pt x="383035" y="380159"/>
                    <a:pt x="356027" y="407167"/>
                  </a:cubicBezTo>
                  <a:cubicBezTo>
                    <a:pt x="329019" y="434174"/>
                    <a:pt x="292389" y="449347"/>
                    <a:pt x="254194" y="449347"/>
                  </a:cubicBezTo>
                  <a:lnTo>
                    <a:pt x="144014" y="449347"/>
                  </a:lnTo>
                  <a:cubicBezTo>
                    <a:pt x="105819" y="449347"/>
                    <a:pt x="69189" y="434174"/>
                    <a:pt x="42181" y="407167"/>
                  </a:cubicBezTo>
                  <a:cubicBezTo>
                    <a:pt x="15173" y="380159"/>
                    <a:pt x="0" y="343528"/>
                    <a:pt x="0" y="305333"/>
                  </a:cubicBezTo>
                  <a:lnTo>
                    <a:pt x="0" y="144014"/>
                  </a:lnTo>
                  <a:cubicBezTo>
                    <a:pt x="0" y="105819"/>
                    <a:pt x="15173" y="69189"/>
                    <a:pt x="42181" y="42181"/>
                  </a:cubicBezTo>
                  <a:cubicBezTo>
                    <a:pt x="69189" y="15173"/>
                    <a:pt x="105819" y="0"/>
                    <a:pt x="144014" y="0"/>
                  </a:cubicBezTo>
                  <a:close/>
                </a:path>
              </a:pathLst>
            </a:custGeom>
            <a:solidFill>
              <a:srgbClr val="D5DC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398208" cy="496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02820" y="5370442"/>
            <a:ext cx="1075161" cy="1213238"/>
            <a:chOff x="0" y="0"/>
            <a:chExt cx="398208" cy="44934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98208" cy="449347"/>
            </a:xfrm>
            <a:custGeom>
              <a:avLst/>
              <a:gdLst/>
              <a:ahLst/>
              <a:cxnLst/>
              <a:rect l="l" t="t" r="r" b="b"/>
              <a:pathLst>
                <a:path w="398208" h="449347">
                  <a:moveTo>
                    <a:pt x="144014" y="0"/>
                  </a:moveTo>
                  <a:lnTo>
                    <a:pt x="254194" y="0"/>
                  </a:lnTo>
                  <a:cubicBezTo>
                    <a:pt x="333731" y="0"/>
                    <a:pt x="398208" y="64477"/>
                    <a:pt x="398208" y="144014"/>
                  </a:cubicBezTo>
                  <a:lnTo>
                    <a:pt x="398208" y="305333"/>
                  </a:lnTo>
                  <a:cubicBezTo>
                    <a:pt x="398208" y="343528"/>
                    <a:pt x="383035" y="380159"/>
                    <a:pt x="356027" y="407167"/>
                  </a:cubicBezTo>
                  <a:cubicBezTo>
                    <a:pt x="329019" y="434174"/>
                    <a:pt x="292389" y="449347"/>
                    <a:pt x="254194" y="449347"/>
                  </a:cubicBezTo>
                  <a:lnTo>
                    <a:pt x="144014" y="449347"/>
                  </a:lnTo>
                  <a:cubicBezTo>
                    <a:pt x="105819" y="449347"/>
                    <a:pt x="69189" y="434174"/>
                    <a:pt x="42181" y="407167"/>
                  </a:cubicBezTo>
                  <a:cubicBezTo>
                    <a:pt x="15173" y="380159"/>
                    <a:pt x="0" y="343528"/>
                    <a:pt x="0" y="305333"/>
                  </a:cubicBezTo>
                  <a:lnTo>
                    <a:pt x="0" y="144014"/>
                  </a:lnTo>
                  <a:cubicBezTo>
                    <a:pt x="0" y="105819"/>
                    <a:pt x="15173" y="69189"/>
                    <a:pt x="42181" y="42181"/>
                  </a:cubicBezTo>
                  <a:cubicBezTo>
                    <a:pt x="69189" y="15173"/>
                    <a:pt x="105819" y="0"/>
                    <a:pt x="144014" y="0"/>
                  </a:cubicBezTo>
                  <a:close/>
                </a:path>
              </a:pathLst>
            </a:custGeom>
            <a:solidFill>
              <a:srgbClr val="FFC8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398208" cy="496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430102" y="1461291"/>
            <a:ext cx="1220599" cy="105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26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2023</a:t>
            </a:r>
          </a:p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OOP Spend Threshold: </a:t>
            </a:r>
          </a:p>
          <a:p>
            <a:pPr algn="ctr">
              <a:lnSpc>
                <a:spcPts val="1778"/>
              </a:lnSpc>
            </a:pPr>
            <a:r>
              <a:rPr lang="en-US" sz="12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~$3,100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3200" y="3468348"/>
            <a:ext cx="1220599" cy="105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26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2024</a:t>
            </a:r>
          </a:p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OOP Spend Threshold: </a:t>
            </a:r>
          </a:p>
          <a:p>
            <a:pPr algn="ctr">
              <a:lnSpc>
                <a:spcPts val="1778"/>
              </a:lnSpc>
            </a:pPr>
            <a:r>
              <a:rPr lang="en-US" sz="12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~$3,250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33200" y="5411539"/>
            <a:ext cx="1220599" cy="105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26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2025</a:t>
            </a:r>
          </a:p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OOP Spend Threshold: </a:t>
            </a:r>
          </a:p>
          <a:p>
            <a:pPr algn="ctr">
              <a:lnSpc>
                <a:spcPts val="1778"/>
              </a:lnSpc>
            </a:pPr>
            <a:r>
              <a:rPr lang="en-US" sz="12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$2,000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5500" y="2542453"/>
            <a:ext cx="514890" cy="51489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19355" y="2542453"/>
            <a:ext cx="514890" cy="5148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4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5500" y="3944795"/>
            <a:ext cx="514890" cy="51489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619355" y="3944795"/>
            <a:ext cx="514890" cy="51489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5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5500" y="5368067"/>
            <a:ext cx="514890" cy="51489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3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9728" y="0"/>
            <a:ext cx="9763328" cy="2045035"/>
            <a:chOff x="0" y="0"/>
            <a:chExt cx="3616047" cy="7574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16047" cy="757421"/>
            </a:xfrm>
            <a:custGeom>
              <a:avLst/>
              <a:gdLst/>
              <a:ahLst/>
              <a:cxnLst/>
              <a:rect l="l" t="t" r="r" b="b"/>
              <a:pathLst>
                <a:path w="3616047" h="757421">
                  <a:moveTo>
                    <a:pt x="0" y="0"/>
                  </a:moveTo>
                  <a:lnTo>
                    <a:pt x="3616047" y="0"/>
                  </a:lnTo>
                  <a:lnTo>
                    <a:pt x="3616047" y="757421"/>
                  </a:lnTo>
                  <a:lnTo>
                    <a:pt x="0" y="757421"/>
                  </a:ln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3616047" cy="785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87552" y="2496038"/>
            <a:ext cx="3666486" cy="92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8"/>
              </a:lnSpc>
            </a:pPr>
            <a:r>
              <a:rPr lang="en-US" sz="17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 am licensed, certified and trained to understand how Medicare works.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7552" y="3919311"/>
            <a:ext cx="3666486" cy="92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8"/>
              </a:lnSpc>
            </a:pPr>
            <a:r>
              <a:rPr lang="en-US" sz="17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Every year I spend 80+ hours obtaining certifications from many top carriers.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87552" y="5342765"/>
            <a:ext cx="3666486" cy="124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8"/>
              </a:lnSpc>
            </a:pPr>
            <a:r>
              <a:rPr lang="en-US" sz="17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Attorneys, nurses, CPAs, physicians, and real estate agents only complete an average of 20 educational hours per year.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355594" y="2472157"/>
            <a:ext cx="3990908" cy="124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8"/>
              </a:lnSpc>
            </a:pPr>
            <a:r>
              <a:rPr lang="en-US" sz="17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 must pass an annual AHIP exam, which covers the basics of Medicare, as well as Fraud, Abuse &amp; Waste training.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355594" y="3895429"/>
            <a:ext cx="3666486" cy="124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8"/>
              </a:lnSpc>
            </a:pPr>
            <a:r>
              <a:rPr lang="en-US" sz="177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 am trained to use Medicare.gov to review prescription drugs and find you a plan to cover them within your budget.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7873" y="489118"/>
            <a:ext cx="840812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1"/>
              </a:lnSpc>
            </a:pPr>
            <a:r>
              <a:rPr lang="en-US" sz="3542" spc="5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Hello, I’m your local</a:t>
            </a:r>
          </a:p>
          <a:p>
            <a:pPr algn="ctr">
              <a:lnSpc>
                <a:spcPts val="4251"/>
              </a:lnSpc>
            </a:pPr>
            <a:r>
              <a:rPr lang="en-US" sz="3542" spc="72">
                <a:solidFill>
                  <a:srgbClr val="FFC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Licensed Insurance Agent.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8001" y="1471365"/>
            <a:ext cx="3435309" cy="2574084"/>
            <a:chOff x="0" y="0"/>
            <a:chExt cx="1272337" cy="953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C72C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1491" y="4139041"/>
            <a:ext cx="3435309" cy="2574084"/>
            <a:chOff x="0" y="0"/>
            <a:chExt cx="1272337" cy="9533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C72C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41491" y="1471365"/>
            <a:ext cx="3435309" cy="2574084"/>
            <a:chOff x="0" y="0"/>
            <a:chExt cx="1272337" cy="9533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08001" y="4139041"/>
            <a:ext cx="3435309" cy="2574084"/>
            <a:chOff x="0" y="0"/>
            <a:chExt cx="1272337" cy="9533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2337" cy="953364"/>
            </a:xfrm>
            <a:custGeom>
              <a:avLst/>
              <a:gdLst/>
              <a:ahLst/>
              <a:cxnLst/>
              <a:rect l="l" t="t" r="r" b="b"/>
              <a:pathLst>
                <a:path w="1272337" h="953364">
                  <a:moveTo>
                    <a:pt x="81131" y="0"/>
                  </a:moveTo>
                  <a:lnTo>
                    <a:pt x="1191206" y="0"/>
                  </a:lnTo>
                  <a:cubicBezTo>
                    <a:pt x="1212723" y="0"/>
                    <a:pt x="1233359" y="8548"/>
                    <a:pt x="1248574" y="23763"/>
                  </a:cubicBezTo>
                  <a:cubicBezTo>
                    <a:pt x="1263789" y="38978"/>
                    <a:pt x="1272337" y="59614"/>
                    <a:pt x="1272337" y="81131"/>
                  </a:cubicBezTo>
                  <a:lnTo>
                    <a:pt x="1272337" y="872234"/>
                  </a:lnTo>
                  <a:cubicBezTo>
                    <a:pt x="1272337" y="893751"/>
                    <a:pt x="1263789" y="914387"/>
                    <a:pt x="1248574" y="929602"/>
                  </a:cubicBezTo>
                  <a:cubicBezTo>
                    <a:pt x="1233359" y="944817"/>
                    <a:pt x="1212723" y="953364"/>
                    <a:pt x="1191206" y="953364"/>
                  </a:cubicBezTo>
                  <a:lnTo>
                    <a:pt x="81131" y="953364"/>
                  </a:lnTo>
                  <a:cubicBezTo>
                    <a:pt x="59614" y="953364"/>
                    <a:pt x="38978" y="944817"/>
                    <a:pt x="23763" y="929602"/>
                  </a:cubicBezTo>
                  <a:cubicBezTo>
                    <a:pt x="8548" y="914387"/>
                    <a:pt x="0" y="893751"/>
                    <a:pt x="0" y="872234"/>
                  </a:cubicBezTo>
                  <a:lnTo>
                    <a:pt x="0" y="81131"/>
                  </a:lnTo>
                  <a:cubicBezTo>
                    <a:pt x="0" y="59614"/>
                    <a:pt x="8548" y="38978"/>
                    <a:pt x="23763" y="23763"/>
                  </a:cubicBezTo>
                  <a:cubicBezTo>
                    <a:pt x="38978" y="8548"/>
                    <a:pt x="59614" y="0"/>
                    <a:pt x="81131" y="0"/>
                  </a:cubicBezTo>
                  <a:close/>
                </a:path>
              </a:pathLst>
            </a:custGeom>
            <a:solidFill>
              <a:srgbClr val="FFC72C"/>
            </a:solidFill>
            <a:ln w="104775" cap="rnd">
              <a:solidFill>
                <a:srgbClr val="FFC72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72337" cy="1000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25898" y="4660677"/>
            <a:ext cx="1066494" cy="1091043"/>
            <a:chOff x="0" y="0"/>
            <a:chExt cx="1421993" cy="1454724"/>
          </a:xfrm>
        </p:grpSpPr>
        <p:grpSp>
          <p:nvGrpSpPr>
            <p:cNvPr id="15" name="Group 15"/>
            <p:cNvGrpSpPr/>
            <p:nvPr/>
          </p:nvGrpSpPr>
          <p:grpSpPr>
            <a:xfrm>
              <a:off x="485709" y="45441"/>
              <a:ext cx="573004" cy="573004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0" y="0"/>
              <a:ext cx="1421993" cy="1454724"/>
            </a:xfrm>
            <a:custGeom>
              <a:avLst/>
              <a:gdLst/>
              <a:ahLst/>
              <a:cxnLst/>
              <a:rect l="l" t="t" r="r" b="b"/>
              <a:pathLst>
                <a:path w="1421993" h="1454724">
                  <a:moveTo>
                    <a:pt x="0" y="0"/>
                  </a:moveTo>
                  <a:lnTo>
                    <a:pt x="1421993" y="0"/>
                  </a:lnTo>
                  <a:lnTo>
                    <a:pt x="1421993" y="1454724"/>
                  </a:lnTo>
                  <a:lnTo>
                    <a:pt x="0" y="1454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142298" y="1956913"/>
            <a:ext cx="1166714" cy="1166714"/>
            <a:chOff x="0" y="0"/>
            <a:chExt cx="1555618" cy="1555618"/>
          </a:xfrm>
        </p:grpSpPr>
        <p:grpSp>
          <p:nvGrpSpPr>
            <p:cNvPr id="20" name="Group 20"/>
            <p:cNvGrpSpPr/>
            <p:nvPr/>
          </p:nvGrpSpPr>
          <p:grpSpPr>
            <a:xfrm>
              <a:off x="457641" y="216063"/>
              <a:ext cx="424274" cy="309770"/>
              <a:chOff x="0" y="0"/>
              <a:chExt cx="117854" cy="8604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7854" cy="86047"/>
              </a:xfrm>
              <a:custGeom>
                <a:avLst/>
                <a:gdLst/>
                <a:ahLst/>
                <a:cxnLst/>
                <a:rect l="l" t="t" r="r" b="b"/>
                <a:pathLst>
                  <a:path w="117854" h="86047">
                    <a:moveTo>
                      <a:pt x="43024" y="0"/>
                    </a:moveTo>
                    <a:lnTo>
                      <a:pt x="74830" y="0"/>
                    </a:lnTo>
                    <a:cubicBezTo>
                      <a:pt x="98592" y="0"/>
                      <a:pt x="117854" y="19262"/>
                      <a:pt x="117854" y="43024"/>
                    </a:cubicBezTo>
                    <a:lnTo>
                      <a:pt x="117854" y="43024"/>
                    </a:lnTo>
                    <a:cubicBezTo>
                      <a:pt x="117854" y="54434"/>
                      <a:pt x="113321" y="65377"/>
                      <a:pt x="105253" y="73446"/>
                    </a:cubicBezTo>
                    <a:cubicBezTo>
                      <a:pt x="97184" y="81514"/>
                      <a:pt x="86241" y="86047"/>
                      <a:pt x="74830" y="86047"/>
                    </a:cubicBezTo>
                    <a:lnTo>
                      <a:pt x="43024" y="86047"/>
                    </a:lnTo>
                    <a:cubicBezTo>
                      <a:pt x="19262" y="86047"/>
                      <a:pt x="0" y="66785"/>
                      <a:pt x="0" y="43024"/>
                    </a:cubicBezTo>
                    <a:lnTo>
                      <a:pt x="0" y="43024"/>
                    </a:lnTo>
                    <a:cubicBezTo>
                      <a:pt x="0" y="19262"/>
                      <a:pt x="19262" y="0"/>
                      <a:pt x="4302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117854" cy="1336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69778" y="0"/>
              <a:ext cx="424274" cy="309770"/>
              <a:chOff x="0" y="0"/>
              <a:chExt cx="117854" cy="8604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7854" cy="86047"/>
              </a:xfrm>
              <a:custGeom>
                <a:avLst/>
                <a:gdLst/>
                <a:ahLst/>
                <a:cxnLst/>
                <a:rect l="l" t="t" r="r" b="b"/>
                <a:pathLst>
                  <a:path w="117854" h="86047">
                    <a:moveTo>
                      <a:pt x="43024" y="0"/>
                    </a:moveTo>
                    <a:lnTo>
                      <a:pt x="74830" y="0"/>
                    </a:lnTo>
                    <a:cubicBezTo>
                      <a:pt x="98592" y="0"/>
                      <a:pt x="117854" y="19262"/>
                      <a:pt x="117854" y="43024"/>
                    </a:cubicBezTo>
                    <a:lnTo>
                      <a:pt x="117854" y="43024"/>
                    </a:lnTo>
                    <a:cubicBezTo>
                      <a:pt x="117854" y="54434"/>
                      <a:pt x="113321" y="65377"/>
                      <a:pt x="105253" y="73446"/>
                    </a:cubicBezTo>
                    <a:cubicBezTo>
                      <a:pt x="97184" y="81514"/>
                      <a:pt x="86241" y="86047"/>
                      <a:pt x="74830" y="86047"/>
                    </a:cubicBezTo>
                    <a:lnTo>
                      <a:pt x="43024" y="86047"/>
                    </a:lnTo>
                    <a:cubicBezTo>
                      <a:pt x="19262" y="86047"/>
                      <a:pt x="0" y="66785"/>
                      <a:pt x="0" y="43024"/>
                    </a:cubicBezTo>
                    <a:lnTo>
                      <a:pt x="0" y="43024"/>
                    </a:lnTo>
                    <a:cubicBezTo>
                      <a:pt x="0" y="19262"/>
                      <a:pt x="19262" y="0"/>
                      <a:pt x="4302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117854" cy="1336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0" y="0"/>
              <a:ext cx="1555618" cy="1555618"/>
            </a:xfrm>
            <a:custGeom>
              <a:avLst/>
              <a:gdLst/>
              <a:ahLst/>
              <a:cxnLst/>
              <a:rect l="l" t="t" r="r" b="b"/>
              <a:pathLst>
                <a:path w="1555618" h="1555618">
                  <a:moveTo>
                    <a:pt x="0" y="0"/>
                  </a:moveTo>
                  <a:lnTo>
                    <a:pt x="1555618" y="0"/>
                  </a:lnTo>
                  <a:lnTo>
                    <a:pt x="1555618" y="1555618"/>
                  </a:lnTo>
                  <a:lnTo>
                    <a:pt x="0" y="155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564074" y="1956913"/>
            <a:ext cx="1190144" cy="1166341"/>
            <a:chOff x="0" y="0"/>
            <a:chExt cx="1586859" cy="1555122"/>
          </a:xfrm>
        </p:grpSpPr>
        <p:grpSp>
          <p:nvGrpSpPr>
            <p:cNvPr id="28" name="Group 28"/>
            <p:cNvGrpSpPr/>
            <p:nvPr/>
          </p:nvGrpSpPr>
          <p:grpSpPr>
            <a:xfrm>
              <a:off x="736395" y="710331"/>
              <a:ext cx="794250" cy="79425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24176" y="907124"/>
              <a:ext cx="612220" cy="61222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0" y="0"/>
              <a:ext cx="1586859" cy="1555122"/>
            </a:xfrm>
            <a:custGeom>
              <a:avLst/>
              <a:gdLst/>
              <a:ahLst/>
              <a:cxnLst/>
              <a:rect l="l" t="t" r="r" b="b"/>
              <a:pathLst>
                <a:path w="1586859" h="1555122">
                  <a:moveTo>
                    <a:pt x="0" y="0"/>
                  </a:moveTo>
                  <a:lnTo>
                    <a:pt x="1586859" y="0"/>
                  </a:lnTo>
                  <a:lnTo>
                    <a:pt x="1586859" y="1555122"/>
                  </a:lnTo>
                  <a:lnTo>
                    <a:pt x="0" y="1555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589049" y="3287900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D Improvements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2023 - 2025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89049" y="5913645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Inflation Rebates in Medicare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2022 - 2025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55558" y="3287900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Drug Price Negotiation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2026 - 2027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2221" y="574800"/>
            <a:ext cx="8596178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Changes for the Inflation Reduction Act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6109203" y="4518817"/>
            <a:ext cx="1232903" cy="1232903"/>
            <a:chOff x="0" y="0"/>
            <a:chExt cx="1643871" cy="1643871"/>
          </a:xfrm>
        </p:grpSpPr>
        <p:grpSp>
          <p:nvGrpSpPr>
            <p:cNvPr id="40" name="Group 40"/>
            <p:cNvGrpSpPr/>
            <p:nvPr/>
          </p:nvGrpSpPr>
          <p:grpSpPr>
            <a:xfrm>
              <a:off x="435181" y="312008"/>
              <a:ext cx="773510" cy="989514"/>
              <a:chOff x="0" y="0"/>
              <a:chExt cx="196543" cy="25142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96543" cy="251429"/>
              </a:xfrm>
              <a:custGeom>
                <a:avLst/>
                <a:gdLst/>
                <a:ahLst/>
                <a:cxnLst/>
                <a:rect l="l" t="t" r="r" b="b"/>
                <a:pathLst>
                  <a:path w="196543" h="251429">
                    <a:moveTo>
                      <a:pt x="98272" y="0"/>
                    </a:moveTo>
                    <a:lnTo>
                      <a:pt x="98272" y="0"/>
                    </a:lnTo>
                    <a:cubicBezTo>
                      <a:pt x="124335" y="0"/>
                      <a:pt x="149331" y="10354"/>
                      <a:pt x="167760" y="28783"/>
                    </a:cubicBezTo>
                    <a:cubicBezTo>
                      <a:pt x="186190" y="47213"/>
                      <a:pt x="196543" y="72208"/>
                      <a:pt x="196543" y="98272"/>
                    </a:cubicBezTo>
                    <a:lnTo>
                      <a:pt x="196543" y="153157"/>
                    </a:lnTo>
                    <a:cubicBezTo>
                      <a:pt x="196543" y="179220"/>
                      <a:pt x="186190" y="204216"/>
                      <a:pt x="167760" y="222645"/>
                    </a:cubicBezTo>
                    <a:cubicBezTo>
                      <a:pt x="149331" y="241075"/>
                      <a:pt x="124335" y="251429"/>
                      <a:pt x="98272" y="251429"/>
                    </a:cubicBezTo>
                    <a:lnTo>
                      <a:pt x="98272" y="251429"/>
                    </a:lnTo>
                    <a:cubicBezTo>
                      <a:pt x="72208" y="251429"/>
                      <a:pt x="47213" y="241075"/>
                      <a:pt x="28783" y="222645"/>
                    </a:cubicBezTo>
                    <a:cubicBezTo>
                      <a:pt x="10354" y="204216"/>
                      <a:pt x="0" y="179220"/>
                      <a:pt x="0" y="153157"/>
                    </a:cubicBezTo>
                    <a:lnTo>
                      <a:pt x="0" y="98272"/>
                    </a:lnTo>
                    <a:cubicBezTo>
                      <a:pt x="0" y="72208"/>
                      <a:pt x="10354" y="47213"/>
                      <a:pt x="28783" y="28783"/>
                    </a:cubicBezTo>
                    <a:cubicBezTo>
                      <a:pt x="47213" y="10354"/>
                      <a:pt x="72208" y="0"/>
                      <a:pt x="982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196543" cy="2990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0" y="0"/>
              <a:ext cx="1643871" cy="1643871"/>
            </a:xfrm>
            <a:custGeom>
              <a:avLst/>
              <a:gdLst/>
              <a:ahLst/>
              <a:cxnLst/>
              <a:rect l="l" t="t" r="r" b="b"/>
              <a:pathLst>
                <a:path w="1643871" h="1643871">
                  <a:moveTo>
                    <a:pt x="0" y="0"/>
                  </a:moveTo>
                  <a:lnTo>
                    <a:pt x="1643871" y="0"/>
                  </a:lnTo>
                  <a:lnTo>
                    <a:pt x="1643871" y="1643871"/>
                  </a:lnTo>
                  <a:lnTo>
                    <a:pt x="0" y="1643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5155558" y="5913645"/>
            <a:ext cx="3140193" cy="47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Changes to Medicare Part B</a:t>
            </a:r>
          </a:p>
          <a:p>
            <a:pPr algn="ctr">
              <a:lnSpc>
                <a:spcPts val="1914"/>
              </a:lnSpc>
            </a:pPr>
            <a:r>
              <a:rPr lang="en-US" sz="13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66868" y="2843092"/>
            <a:ext cx="6579994" cy="137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5"/>
              </a:lnSpc>
            </a:pPr>
            <a:r>
              <a:rPr lang="en-US" sz="239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Inflation Rebates in Medicare</a:t>
            </a:r>
          </a:p>
          <a:p>
            <a:pPr marL="298363" lvl="1" indent="-149182" algn="l">
              <a:lnSpc>
                <a:spcPts val="1934"/>
              </a:lnSpc>
              <a:buFont typeface="Arial"/>
              <a:buChar char="•"/>
            </a:pPr>
            <a:r>
              <a:rPr lang="en-US" sz="13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Drug companies must pay Medicare a rebate if they increase prices for specific drugs faster than inflation.</a:t>
            </a:r>
          </a:p>
          <a:p>
            <a:pPr marL="298363" lvl="1" indent="-149182" algn="l">
              <a:lnSpc>
                <a:spcPts val="1934"/>
              </a:lnSpc>
              <a:buFont typeface="Arial"/>
              <a:buChar char="•"/>
            </a:pPr>
            <a:r>
              <a:rPr lang="en-US" sz="13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Calculated and invoiced by CMS (begins fall 2025).</a:t>
            </a:r>
          </a:p>
          <a:p>
            <a:pPr marL="298363" lvl="1" indent="-149182" algn="l">
              <a:lnSpc>
                <a:spcPts val="1934"/>
              </a:lnSpc>
              <a:buFont typeface="Arial"/>
              <a:buChar char="•"/>
            </a:pPr>
            <a:r>
              <a:rPr lang="en-US" sz="13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Ensures long-term sustainability of the Medicare program.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66868" y="656547"/>
            <a:ext cx="6579994" cy="137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5"/>
              </a:lnSpc>
            </a:pPr>
            <a:r>
              <a:rPr lang="en-US" sz="239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Changes to Medicare Part B</a:t>
            </a:r>
          </a:p>
          <a:p>
            <a:pPr marL="298363" lvl="1" indent="-149182" algn="l">
              <a:lnSpc>
                <a:spcPts val="1934"/>
              </a:lnSpc>
              <a:buFont typeface="Arial"/>
              <a:buChar char="•"/>
            </a:pPr>
            <a:r>
              <a:rPr lang="en-US" sz="13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Improve access to high quality, affordable biosimilars (drug made from natural resources</a:t>
            </a:r>
          </a:p>
          <a:p>
            <a:pPr marL="298363" lvl="1" indent="-149182" algn="l">
              <a:lnSpc>
                <a:spcPts val="1934"/>
              </a:lnSpc>
              <a:buFont typeface="Arial"/>
              <a:buChar char="•"/>
            </a:pPr>
            <a:r>
              <a:rPr lang="en-US" sz="138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Impose a $35/month cost-sharing cap on insulin used in durable medical equipment pumps (effective 2023)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66868" y="4808978"/>
            <a:ext cx="6579994" cy="171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5"/>
              </a:lnSpc>
            </a:pPr>
            <a:r>
              <a:rPr lang="en-US" sz="254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Drug Price Negotiations </a:t>
            </a:r>
          </a:p>
          <a:p>
            <a:pPr marL="308839" lvl="1" indent="-154419" algn="l">
              <a:lnSpc>
                <a:spcPts val="2002"/>
              </a:lnSpc>
              <a:buFont typeface="Arial"/>
              <a:buChar char="•"/>
            </a:pPr>
            <a:r>
              <a:rPr lang="en-US" sz="143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Dedicated to improve access to some of the costliest single-source brand-name Medicare Part B and Part D drugs. </a:t>
            </a:r>
          </a:p>
          <a:p>
            <a:pPr marL="308839" lvl="1" indent="-154419" algn="l">
              <a:lnSpc>
                <a:spcPts val="2002"/>
              </a:lnSpc>
              <a:buFont typeface="Arial"/>
              <a:buChar char="•"/>
            </a:pPr>
            <a:r>
              <a:rPr lang="en-US" sz="143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Starts in 2026 on ten (10) selected drugs. </a:t>
            </a:r>
          </a:p>
          <a:p>
            <a:pPr marL="308839" lvl="1" indent="-154419" algn="l">
              <a:lnSpc>
                <a:spcPts val="2002"/>
              </a:lnSpc>
              <a:buFont typeface="Arial"/>
              <a:buChar char="•"/>
            </a:pPr>
            <a:r>
              <a:rPr lang="en-US" sz="143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Rebates from the selected drugs may change. </a:t>
            </a:r>
          </a:p>
          <a:p>
            <a:pPr marL="308839" lvl="1" indent="-154419" algn="l">
              <a:lnSpc>
                <a:spcPts val="2002"/>
              </a:lnSpc>
              <a:buFont typeface="Arial"/>
              <a:buChar char="•"/>
            </a:pPr>
            <a:r>
              <a:rPr lang="en-US" sz="143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Additional drugs will be selected for negotiation every year after 2025.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51356" y="2709530"/>
            <a:ext cx="1931051" cy="1644005"/>
            <a:chOff x="0" y="0"/>
            <a:chExt cx="554488" cy="4720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4488" cy="472064"/>
            </a:xfrm>
            <a:custGeom>
              <a:avLst/>
              <a:gdLst/>
              <a:ahLst/>
              <a:cxnLst/>
              <a:rect l="l" t="t" r="r" b="b"/>
              <a:pathLst>
                <a:path w="554488" h="472064">
                  <a:moveTo>
                    <a:pt x="80183" y="0"/>
                  </a:moveTo>
                  <a:lnTo>
                    <a:pt x="474304" y="0"/>
                  </a:lnTo>
                  <a:cubicBezTo>
                    <a:pt x="495570" y="0"/>
                    <a:pt x="515965" y="8448"/>
                    <a:pt x="531002" y="23485"/>
                  </a:cubicBezTo>
                  <a:cubicBezTo>
                    <a:pt x="546040" y="38523"/>
                    <a:pt x="554488" y="58918"/>
                    <a:pt x="554488" y="80183"/>
                  </a:cubicBezTo>
                  <a:lnTo>
                    <a:pt x="554488" y="391881"/>
                  </a:lnTo>
                  <a:cubicBezTo>
                    <a:pt x="554488" y="413147"/>
                    <a:pt x="546040" y="433542"/>
                    <a:pt x="531002" y="448579"/>
                  </a:cubicBezTo>
                  <a:cubicBezTo>
                    <a:pt x="515965" y="463616"/>
                    <a:pt x="495570" y="472064"/>
                    <a:pt x="474304" y="472064"/>
                  </a:cubicBezTo>
                  <a:lnTo>
                    <a:pt x="80183" y="472064"/>
                  </a:lnTo>
                  <a:cubicBezTo>
                    <a:pt x="58918" y="472064"/>
                    <a:pt x="38523" y="463616"/>
                    <a:pt x="23485" y="448579"/>
                  </a:cubicBezTo>
                  <a:cubicBezTo>
                    <a:pt x="8448" y="433542"/>
                    <a:pt x="0" y="413147"/>
                    <a:pt x="0" y="391881"/>
                  </a:cubicBezTo>
                  <a:lnTo>
                    <a:pt x="0" y="80183"/>
                  </a:lnTo>
                  <a:cubicBezTo>
                    <a:pt x="0" y="58918"/>
                    <a:pt x="8448" y="38523"/>
                    <a:pt x="23485" y="23485"/>
                  </a:cubicBezTo>
                  <a:cubicBezTo>
                    <a:pt x="38523" y="8448"/>
                    <a:pt x="58918" y="0"/>
                    <a:pt x="80183" y="0"/>
                  </a:cubicBezTo>
                  <a:close/>
                </a:path>
              </a:pathLst>
            </a:custGeom>
            <a:solidFill>
              <a:srgbClr val="FFC72C"/>
            </a:solidFill>
            <a:ln w="104775" cap="sq">
              <a:solidFill>
                <a:srgbClr val="FFC7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54488" cy="519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1356" y="562457"/>
            <a:ext cx="1931051" cy="1644005"/>
            <a:chOff x="0" y="0"/>
            <a:chExt cx="554488" cy="4720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4488" cy="472064"/>
            </a:xfrm>
            <a:custGeom>
              <a:avLst/>
              <a:gdLst/>
              <a:ahLst/>
              <a:cxnLst/>
              <a:rect l="l" t="t" r="r" b="b"/>
              <a:pathLst>
                <a:path w="554488" h="472064">
                  <a:moveTo>
                    <a:pt x="80183" y="0"/>
                  </a:moveTo>
                  <a:lnTo>
                    <a:pt x="474304" y="0"/>
                  </a:lnTo>
                  <a:cubicBezTo>
                    <a:pt x="495570" y="0"/>
                    <a:pt x="515965" y="8448"/>
                    <a:pt x="531002" y="23485"/>
                  </a:cubicBezTo>
                  <a:cubicBezTo>
                    <a:pt x="546040" y="38523"/>
                    <a:pt x="554488" y="58918"/>
                    <a:pt x="554488" y="80183"/>
                  </a:cubicBezTo>
                  <a:lnTo>
                    <a:pt x="554488" y="391881"/>
                  </a:lnTo>
                  <a:cubicBezTo>
                    <a:pt x="554488" y="413147"/>
                    <a:pt x="546040" y="433542"/>
                    <a:pt x="531002" y="448579"/>
                  </a:cubicBezTo>
                  <a:cubicBezTo>
                    <a:pt x="515965" y="463616"/>
                    <a:pt x="495570" y="472064"/>
                    <a:pt x="474304" y="472064"/>
                  </a:cubicBezTo>
                  <a:lnTo>
                    <a:pt x="80183" y="472064"/>
                  </a:lnTo>
                  <a:cubicBezTo>
                    <a:pt x="58918" y="472064"/>
                    <a:pt x="38523" y="463616"/>
                    <a:pt x="23485" y="448579"/>
                  </a:cubicBezTo>
                  <a:cubicBezTo>
                    <a:pt x="8448" y="433542"/>
                    <a:pt x="0" y="413147"/>
                    <a:pt x="0" y="391881"/>
                  </a:cubicBezTo>
                  <a:lnTo>
                    <a:pt x="0" y="80183"/>
                  </a:lnTo>
                  <a:cubicBezTo>
                    <a:pt x="0" y="58918"/>
                    <a:pt x="8448" y="38523"/>
                    <a:pt x="23485" y="23485"/>
                  </a:cubicBezTo>
                  <a:cubicBezTo>
                    <a:pt x="38523" y="8448"/>
                    <a:pt x="58918" y="0"/>
                    <a:pt x="80183" y="0"/>
                  </a:cubicBezTo>
                  <a:close/>
                </a:path>
              </a:pathLst>
            </a:custGeom>
            <a:solidFill>
              <a:srgbClr val="FFC72C"/>
            </a:solidFill>
            <a:ln w="104775" cap="sq">
              <a:solidFill>
                <a:srgbClr val="FFC7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554488" cy="519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1356" y="4856603"/>
            <a:ext cx="1931051" cy="1644005"/>
            <a:chOff x="0" y="0"/>
            <a:chExt cx="554488" cy="4720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4488" cy="472064"/>
            </a:xfrm>
            <a:custGeom>
              <a:avLst/>
              <a:gdLst/>
              <a:ahLst/>
              <a:cxnLst/>
              <a:rect l="l" t="t" r="r" b="b"/>
              <a:pathLst>
                <a:path w="554488" h="472064">
                  <a:moveTo>
                    <a:pt x="80183" y="0"/>
                  </a:moveTo>
                  <a:lnTo>
                    <a:pt x="474304" y="0"/>
                  </a:lnTo>
                  <a:cubicBezTo>
                    <a:pt x="495570" y="0"/>
                    <a:pt x="515965" y="8448"/>
                    <a:pt x="531002" y="23485"/>
                  </a:cubicBezTo>
                  <a:cubicBezTo>
                    <a:pt x="546040" y="38523"/>
                    <a:pt x="554488" y="58918"/>
                    <a:pt x="554488" y="80183"/>
                  </a:cubicBezTo>
                  <a:lnTo>
                    <a:pt x="554488" y="391881"/>
                  </a:lnTo>
                  <a:cubicBezTo>
                    <a:pt x="554488" y="413147"/>
                    <a:pt x="546040" y="433542"/>
                    <a:pt x="531002" y="448579"/>
                  </a:cubicBezTo>
                  <a:cubicBezTo>
                    <a:pt x="515965" y="463616"/>
                    <a:pt x="495570" y="472064"/>
                    <a:pt x="474304" y="472064"/>
                  </a:cubicBezTo>
                  <a:lnTo>
                    <a:pt x="80183" y="472064"/>
                  </a:lnTo>
                  <a:cubicBezTo>
                    <a:pt x="58918" y="472064"/>
                    <a:pt x="38523" y="463616"/>
                    <a:pt x="23485" y="448579"/>
                  </a:cubicBezTo>
                  <a:cubicBezTo>
                    <a:pt x="8448" y="433542"/>
                    <a:pt x="0" y="413147"/>
                    <a:pt x="0" y="391881"/>
                  </a:cubicBezTo>
                  <a:lnTo>
                    <a:pt x="0" y="80183"/>
                  </a:lnTo>
                  <a:cubicBezTo>
                    <a:pt x="0" y="58918"/>
                    <a:pt x="8448" y="38523"/>
                    <a:pt x="23485" y="23485"/>
                  </a:cubicBezTo>
                  <a:cubicBezTo>
                    <a:pt x="38523" y="8448"/>
                    <a:pt x="58918" y="0"/>
                    <a:pt x="80183" y="0"/>
                  </a:cubicBezTo>
                  <a:close/>
                </a:path>
              </a:pathLst>
            </a:custGeom>
            <a:solidFill>
              <a:srgbClr val="FFC72C"/>
            </a:solidFill>
            <a:ln w="104775" cap="sq">
              <a:solidFill>
                <a:srgbClr val="FFC7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554488" cy="519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753" y="2990349"/>
            <a:ext cx="1091219" cy="1116337"/>
            <a:chOff x="0" y="0"/>
            <a:chExt cx="1454959" cy="1488449"/>
          </a:xfrm>
        </p:grpSpPr>
        <p:grpSp>
          <p:nvGrpSpPr>
            <p:cNvPr id="15" name="Group 15"/>
            <p:cNvGrpSpPr/>
            <p:nvPr/>
          </p:nvGrpSpPr>
          <p:grpSpPr>
            <a:xfrm>
              <a:off x="496969" y="46494"/>
              <a:ext cx="586288" cy="58628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0" y="0"/>
              <a:ext cx="1454959" cy="1488449"/>
            </a:xfrm>
            <a:custGeom>
              <a:avLst/>
              <a:gdLst/>
              <a:ahLst/>
              <a:cxnLst/>
              <a:rect l="l" t="t" r="r" b="b"/>
              <a:pathLst>
                <a:path w="1454959" h="1488449">
                  <a:moveTo>
                    <a:pt x="0" y="0"/>
                  </a:moveTo>
                  <a:lnTo>
                    <a:pt x="1454959" y="0"/>
                  </a:lnTo>
                  <a:lnTo>
                    <a:pt x="1454959" y="1488449"/>
                  </a:lnTo>
                  <a:lnTo>
                    <a:pt x="0" y="1488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3346" y="5092485"/>
            <a:ext cx="1237926" cy="1237926"/>
            <a:chOff x="0" y="0"/>
            <a:chExt cx="1650567" cy="1650567"/>
          </a:xfrm>
        </p:grpSpPr>
        <p:grpSp>
          <p:nvGrpSpPr>
            <p:cNvPr id="20" name="Group 20"/>
            <p:cNvGrpSpPr/>
            <p:nvPr/>
          </p:nvGrpSpPr>
          <p:grpSpPr>
            <a:xfrm>
              <a:off x="485573" y="229250"/>
              <a:ext cx="450170" cy="328677"/>
              <a:chOff x="0" y="0"/>
              <a:chExt cx="117854" cy="8604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7854" cy="86047"/>
              </a:xfrm>
              <a:custGeom>
                <a:avLst/>
                <a:gdLst/>
                <a:ahLst/>
                <a:cxnLst/>
                <a:rect l="l" t="t" r="r" b="b"/>
                <a:pathLst>
                  <a:path w="117854" h="86047">
                    <a:moveTo>
                      <a:pt x="43024" y="0"/>
                    </a:moveTo>
                    <a:lnTo>
                      <a:pt x="74830" y="0"/>
                    </a:lnTo>
                    <a:cubicBezTo>
                      <a:pt x="98592" y="0"/>
                      <a:pt x="117854" y="19262"/>
                      <a:pt x="117854" y="43024"/>
                    </a:cubicBezTo>
                    <a:lnTo>
                      <a:pt x="117854" y="43024"/>
                    </a:lnTo>
                    <a:cubicBezTo>
                      <a:pt x="117854" y="54434"/>
                      <a:pt x="113321" y="65377"/>
                      <a:pt x="105253" y="73446"/>
                    </a:cubicBezTo>
                    <a:cubicBezTo>
                      <a:pt x="97184" y="81514"/>
                      <a:pt x="86241" y="86047"/>
                      <a:pt x="74830" y="86047"/>
                    </a:cubicBezTo>
                    <a:lnTo>
                      <a:pt x="43024" y="86047"/>
                    </a:lnTo>
                    <a:cubicBezTo>
                      <a:pt x="19262" y="86047"/>
                      <a:pt x="0" y="66785"/>
                      <a:pt x="0" y="43024"/>
                    </a:cubicBezTo>
                    <a:lnTo>
                      <a:pt x="0" y="43024"/>
                    </a:lnTo>
                    <a:cubicBezTo>
                      <a:pt x="0" y="19262"/>
                      <a:pt x="19262" y="0"/>
                      <a:pt x="4302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117854" cy="1336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710658" y="0"/>
              <a:ext cx="450170" cy="328677"/>
              <a:chOff x="0" y="0"/>
              <a:chExt cx="117854" cy="8604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7854" cy="86047"/>
              </a:xfrm>
              <a:custGeom>
                <a:avLst/>
                <a:gdLst/>
                <a:ahLst/>
                <a:cxnLst/>
                <a:rect l="l" t="t" r="r" b="b"/>
                <a:pathLst>
                  <a:path w="117854" h="86047">
                    <a:moveTo>
                      <a:pt x="43024" y="0"/>
                    </a:moveTo>
                    <a:lnTo>
                      <a:pt x="74830" y="0"/>
                    </a:lnTo>
                    <a:cubicBezTo>
                      <a:pt x="98592" y="0"/>
                      <a:pt x="117854" y="19262"/>
                      <a:pt x="117854" y="43024"/>
                    </a:cubicBezTo>
                    <a:lnTo>
                      <a:pt x="117854" y="43024"/>
                    </a:lnTo>
                    <a:cubicBezTo>
                      <a:pt x="117854" y="54434"/>
                      <a:pt x="113321" y="65377"/>
                      <a:pt x="105253" y="73446"/>
                    </a:cubicBezTo>
                    <a:cubicBezTo>
                      <a:pt x="97184" y="81514"/>
                      <a:pt x="86241" y="86047"/>
                      <a:pt x="74830" y="86047"/>
                    </a:cubicBezTo>
                    <a:lnTo>
                      <a:pt x="43024" y="86047"/>
                    </a:lnTo>
                    <a:cubicBezTo>
                      <a:pt x="19262" y="86047"/>
                      <a:pt x="0" y="66785"/>
                      <a:pt x="0" y="43024"/>
                    </a:cubicBezTo>
                    <a:lnTo>
                      <a:pt x="0" y="43024"/>
                    </a:lnTo>
                    <a:cubicBezTo>
                      <a:pt x="0" y="19262"/>
                      <a:pt x="19262" y="0"/>
                      <a:pt x="4302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117854" cy="1336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0" y="0"/>
              <a:ext cx="1650567" cy="1650567"/>
            </a:xfrm>
            <a:custGeom>
              <a:avLst/>
              <a:gdLst/>
              <a:ahLst/>
              <a:cxnLst/>
              <a:rect l="l" t="t" r="r" b="b"/>
              <a:pathLst>
                <a:path w="1650567" h="1650567">
                  <a:moveTo>
                    <a:pt x="0" y="0"/>
                  </a:moveTo>
                  <a:lnTo>
                    <a:pt x="1650567" y="0"/>
                  </a:lnTo>
                  <a:lnTo>
                    <a:pt x="1650567" y="1650567"/>
                  </a:lnTo>
                  <a:lnTo>
                    <a:pt x="0" y="1650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36448" y="718599"/>
            <a:ext cx="1331721" cy="1331721"/>
            <a:chOff x="0" y="0"/>
            <a:chExt cx="1775628" cy="1775628"/>
          </a:xfrm>
        </p:grpSpPr>
        <p:grpSp>
          <p:nvGrpSpPr>
            <p:cNvPr id="28" name="Group 28"/>
            <p:cNvGrpSpPr/>
            <p:nvPr/>
          </p:nvGrpSpPr>
          <p:grpSpPr>
            <a:xfrm>
              <a:off x="470061" y="337016"/>
              <a:ext cx="835507" cy="1068824"/>
              <a:chOff x="0" y="0"/>
              <a:chExt cx="196543" cy="25142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96543" cy="251429"/>
              </a:xfrm>
              <a:custGeom>
                <a:avLst/>
                <a:gdLst/>
                <a:ahLst/>
                <a:cxnLst/>
                <a:rect l="l" t="t" r="r" b="b"/>
                <a:pathLst>
                  <a:path w="196543" h="251429">
                    <a:moveTo>
                      <a:pt x="98272" y="0"/>
                    </a:moveTo>
                    <a:lnTo>
                      <a:pt x="98272" y="0"/>
                    </a:lnTo>
                    <a:cubicBezTo>
                      <a:pt x="124335" y="0"/>
                      <a:pt x="149331" y="10354"/>
                      <a:pt x="167760" y="28783"/>
                    </a:cubicBezTo>
                    <a:cubicBezTo>
                      <a:pt x="186190" y="47213"/>
                      <a:pt x="196543" y="72208"/>
                      <a:pt x="196543" y="98272"/>
                    </a:cubicBezTo>
                    <a:lnTo>
                      <a:pt x="196543" y="153157"/>
                    </a:lnTo>
                    <a:cubicBezTo>
                      <a:pt x="196543" y="179220"/>
                      <a:pt x="186190" y="204216"/>
                      <a:pt x="167760" y="222645"/>
                    </a:cubicBezTo>
                    <a:cubicBezTo>
                      <a:pt x="149331" y="241075"/>
                      <a:pt x="124335" y="251429"/>
                      <a:pt x="98272" y="251429"/>
                    </a:cubicBezTo>
                    <a:lnTo>
                      <a:pt x="98272" y="251429"/>
                    </a:lnTo>
                    <a:cubicBezTo>
                      <a:pt x="72208" y="251429"/>
                      <a:pt x="47213" y="241075"/>
                      <a:pt x="28783" y="222645"/>
                    </a:cubicBezTo>
                    <a:cubicBezTo>
                      <a:pt x="10354" y="204216"/>
                      <a:pt x="0" y="179220"/>
                      <a:pt x="0" y="153157"/>
                    </a:cubicBezTo>
                    <a:lnTo>
                      <a:pt x="0" y="98272"/>
                    </a:lnTo>
                    <a:cubicBezTo>
                      <a:pt x="0" y="72208"/>
                      <a:pt x="10354" y="47213"/>
                      <a:pt x="28783" y="28783"/>
                    </a:cubicBezTo>
                    <a:cubicBezTo>
                      <a:pt x="47213" y="10354"/>
                      <a:pt x="72208" y="0"/>
                      <a:pt x="982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196543" cy="2990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0" y="0"/>
              <a:ext cx="1775628" cy="1775628"/>
            </a:xfrm>
            <a:custGeom>
              <a:avLst/>
              <a:gdLst/>
              <a:ahLst/>
              <a:cxnLst/>
              <a:rect l="l" t="t" r="r" b="b"/>
              <a:pathLst>
                <a:path w="1775628" h="1775628">
                  <a:moveTo>
                    <a:pt x="0" y="0"/>
                  </a:moveTo>
                  <a:lnTo>
                    <a:pt x="1775628" y="0"/>
                  </a:lnTo>
                  <a:lnTo>
                    <a:pt x="1775628" y="1775628"/>
                  </a:lnTo>
                  <a:lnTo>
                    <a:pt x="0" y="1775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2531459"/>
            <a:ext cx="8290560" cy="2252282"/>
            <a:chOff x="0" y="0"/>
            <a:chExt cx="11054080" cy="3003043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0"/>
              <a:ext cx="11054080" cy="242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77"/>
                </a:lnSpc>
              </a:pPr>
              <a:r>
                <a:rPr lang="en-US" sz="534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 Impact on </a:t>
              </a:r>
            </a:p>
            <a:p>
              <a:pPr algn="ctr">
                <a:lnSpc>
                  <a:spcPts val="7477"/>
                </a:lnSpc>
              </a:pPr>
              <a:r>
                <a:rPr lang="en-US" sz="534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Your Medicare Coverage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4064000" y="2783971"/>
              <a:ext cx="2926080" cy="219072"/>
              <a:chOff x="0" y="0"/>
              <a:chExt cx="812800" cy="608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608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853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60853"/>
                    </a:lnTo>
                    <a:lnTo>
                      <a:pt x="0" y="60853"/>
                    </a:lnTo>
                    <a:close/>
                  </a:path>
                </a:pathLst>
              </a:custGeom>
              <a:solidFill>
                <a:srgbClr val="FFC7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12800" cy="108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897679" y="2466975"/>
            <a:ext cx="0" cy="3175056"/>
          </a:xfrm>
          <a:prstGeom prst="line">
            <a:avLst/>
          </a:prstGeom>
          <a:ln w="95250" cap="flat">
            <a:solidFill>
              <a:srgbClr val="FFC7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0022" y="2382919"/>
            <a:ext cx="435315" cy="43531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0022" y="3454116"/>
            <a:ext cx="435315" cy="43531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0022" y="4332850"/>
            <a:ext cx="435315" cy="43531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0022" y="5406340"/>
            <a:ext cx="435315" cy="43531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559639" y="2438400"/>
            <a:ext cx="7576593" cy="364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6"/>
              </a:lnSpc>
            </a:pPr>
            <a:r>
              <a:rPr lang="en-US" sz="1847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max out-of-pocket prescription drug cost is lower and capped at $2,000.</a:t>
            </a:r>
          </a:p>
          <a:p>
            <a:pPr algn="l">
              <a:lnSpc>
                <a:spcPts val="2586"/>
              </a:lnSpc>
            </a:pPr>
            <a:endParaRPr lang="en-US" sz="1847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586"/>
              </a:lnSpc>
            </a:pPr>
            <a:r>
              <a:rPr lang="en-US" sz="1847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Monthly payment plans allow you to reduce the stress of financial insecurity.</a:t>
            </a:r>
          </a:p>
          <a:p>
            <a:pPr algn="l">
              <a:lnSpc>
                <a:spcPts val="2586"/>
              </a:lnSpc>
            </a:pPr>
            <a:endParaRPr lang="en-US" sz="1847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586"/>
              </a:lnSpc>
            </a:pPr>
            <a:r>
              <a:rPr lang="en-US" sz="1847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can access brand-name drugs that may have been too costly for you to pay out-of-pocket.</a:t>
            </a:r>
          </a:p>
          <a:p>
            <a:pPr algn="l">
              <a:lnSpc>
                <a:spcPts val="2586"/>
              </a:lnSpc>
            </a:pPr>
            <a:endParaRPr lang="en-US" sz="1847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586"/>
              </a:lnSpc>
            </a:pPr>
            <a:r>
              <a:rPr lang="en-US" sz="1847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discount and rebate programs go into effect on manufacturers that plan to increase prices, beating inflation.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559639" y="632510"/>
            <a:ext cx="6764612" cy="1197609"/>
            <a:chOff x="0" y="0"/>
            <a:chExt cx="2734813" cy="48417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34813" cy="484172"/>
            </a:xfrm>
            <a:custGeom>
              <a:avLst/>
              <a:gdLst/>
              <a:ahLst/>
              <a:cxnLst/>
              <a:rect l="l" t="t" r="r" b="b"/>
              <a:pathLst>
                <a:path w="2734813" h="484172">
                  <a:moveTo>
                    <a:pt x="22889" y="0"/>
                  </a:moveTo>
                  <a:lnTo>
                    <a:pt x="2711923" y="0"/>
                  </a:lnTo>
                  <a:cubicBezTo>
                    <a:pt x="2724565" y="0"/>
                    <a:pt x="2734813" y="10248"/>
                    <a:pt x="2734813" y="22889"/>
                  </a:cubicBezTo>
                  <a:lnTo>
                    <a:pt x="2734813" y="461283"/>
                  </a:lnTo>
                  <a:cubicBezTo>
                    <a:pt x="2734813" y="473924"/>
                    <a:pt x="2724565" y="484172"/>
                    <a:pt x="2711923" y="484172"/>
                  </a:cubicBezTo>
                  <a:lnTo>
                    <a:pt x="22889" y="484172"/>
                  </a:lnTo>
                  <a:cubicBezTo>
                    <a:pt x="10248" y="484172"/>
                    <a:pt x="0" y="473924"/>
                    <a:pt x="0" y="461283"/>
                  </a:cubicBezTo>
                  <a:lnTo>
                    <a:pt x="0" y="22889"/>
                  </a:lnTo>
                  <a:cubicBezTo>
                    <a:pt x="0" y="10248"/>
                    <a:pt x="10248" y="0"/>
                    <a:pt x="22889" y="0"/>
                  </a:cubicBezTo>
                  <a:close/>
                </a:path>
              </a:pathLst>
            </a:custGeom>
            <a:solidFill>
              <a:srgbClr val="081B2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734813" cy="53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894660" y="703761"/>
            <a:ext cx="6077823" cy="97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283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can be expected with the upcoming 2025 changes to Part 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9639" y="2206569"/>
            <a:ext cx="7702717" cy="4860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6"/>
              </a:lnSpc>
            </a:pPr>
            <a:r>
              <a:rPr lang="en-US" sz="1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Prescription Payment Plan is more beneficial in the beginning of the year to spread out costs.</a:t>
            </a:r>
          </a:p>
          <a:p>
            <a:pPr algn="l">
              <a:lnSpc>
                <a:spcPts val="2446"/>
              </a:lnSpc>
            </a:pPr>
            <a:endParaRPr lang="en-US" sz="1747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446"/>
              </a:lnSpc>
            </a:pPr>
            <a:r>
              <a:rPr lang="en-US" sz="1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Those who are eligible for the “Extra Help” (Low-Income Subsidy)”, enrollment in “Extra Help” is more advantageous than the Medicare Prescription Payment Plan </a:t>
            </a:r>
            <a:r>
              <a:rPr lang="en-US" sz="1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(payment plan still available to all beneficiaries)</a:t>
            </a:r>
            <a:r>
              <a:rPr lang="en-US" sz="1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l">
              <a:lnSpc>
                <a:spcPts val="2446"/>
              </a:lnSpc>
            </a:pPr>
            <a:endParaRPr lang="en-US" sz="1747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446"/>
              </a:lnSpc>
            </a:pPr>
            <a:r>
              <a:rPr lang="en-US" sz="1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Plans are required to do outreach of the payment program </a:t>
            </a:r>
            <a:r>
              <a:rPr lang="en-US" sz="1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 have been paying more than the 2025 annual cap, $2,000, between January 1, 2024 and September 30, 2024.</a:t>
            </a:r>
          </a:p>
          <a:p>
            <a:pPr algn="l">
              <a:lnSpc>
                <a:spcPts val="2446"/>
              </a:lnSpc>
            </a:pPr>
            <a:endParaRPr lang="en-US" sz="17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446"/>
              </a:lnSpc>
            </a:pPr>
            <a:r>
              <a:rPr lang="en-US" sz="1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Drugs that are excluded from Medicare Prescription Payment Plan:</a:t>
            </a:r>
          </a:p>
          <a:p>
            <a:pPr marL="377350" lvl="1" indent="-188675" algn="l">
              <a:lnSpc>
                <a:spcPts val="2446"/>
              </a:lnSpc>
              <a:buFont typeface="Arial"/>
              <a:buChar char="•"/>
            </a:pPr>
            <a:r>
              <a:rPr lang="en-US" sz="1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Non-covered drugs</a:t>
            </a:r>
          </a:p>
          <a:p>
            <a:pPr marL="377350" lvl="1" indent="-188675" algn="l">
              <a:lnSpc>
                <a:spcPts val="2446"/>
              </a:lnSpc>
              <a:buFont typeface="Arial"/>
              <a:buChar char="•"/>
            </a:pPr>
            <a:r>
              <a:rPr lang="en-US" sz="1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Part B drugs</a:t>
            </a:r>
          </a:p>
          <a:p>
            <a:pPr algn="l">
              <a:lnSpc>
                <a:spcPts val="2446"/>
              </a:lnSpc>
            </a:pPr>
            <a:endParaRPr lang="en-US" sz="17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AutoShape 3"/>
          <p:cNvSpPr/>
          <p:nvPr/>
        </p:nvSpPr>
        <p:spPr>
          <a:xfrm flipH="1" flipV="1">
            <a:off x="897679" y="2235144"/>
            <a:ext cx="0" cy="5080056"/>
          </a:xfrm>
          <a:prstGeom prst="line">
            <a:avLst/>
          </a:prstGeom>
          <a:ln w="95250" cap="rnd">
            <a:solidFill>
              <a:srgbClr val="081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80022" y="2148794"/>
            <a:ext cx="435315" cy="43531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0022" y="3079410"/>
            <a:ext cx="435315" cy="43531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0022" y="4586089"/>
            <a:ext cx="435315" cy="43531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0022" y="5835956"/>
            <a:ext cx="435315" cy="43531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59639" y="577468"/>
            <a:ext cx="6764612" cy="1197609"/>
            <a:chOff x="0" y="0"/>
            <a:chExt cx="2734813" cy="4841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34813" cy="484172"/>
            </a:xfrm>
            <a:custGeom>
              <a:avLst/>
              <a:gdLst/>
              <a:ahLst/>
              <a:cxnLst/>
              <a:rect l="l" t="t" r="r" b="b"/>
              <a:pathLst>
                <a:path w="2734813" h="484172">
                  <a:moveTo>
                    <a:pt x="22889" y="0"/>
                  </a:moveTo>
                  <a:lnTo>
                    <a:pt x="2711923" y="0"/>
                  </a:lnTo>
                  <a:cubicBezTo>
                    <a:pt x="2724565" y="0"/>
                    <a:pt x="2734813" y="10248"/>
                    <a:pt x="2734813" y="22889"/>
                  </a:cubicBezTo>
                  <a:lnTo>
                    <a:pt x="2734813" y="461283"/>
                  </a:lnTo>
                  <a:cubicBezTo>
                    <a:pt x="2734813" y="473924"/>
                    <a:pt x="2724565" y="484172"/>
                    <a:pt x="2711923" y="484172"/>
                  </a:cubicBezTo>
                  <a:lnTo>
                    <a:pt x="22889" y="484172"/>
                  </a:lnTo>
                  <a:cubicBezTo>
                    <a:pt x="10248" y="484172"/>
                    <a:pt x="0" y="473924"/>
                    <a:pt x="0" y="461283"/>
                  </a:cubicBezTo>
                  <a:lnTo>
                    <a:pt x="0" y="22889"/>
                  </a:lnTo>
                  <a:cubicBezTo>
                    <a:pt x="0" y="10248"/>
                    <a:pt x="10248" y="0"/>
                    <a:pt x="22889" y="0"/>
                  </a:cubicBezTo>
                  <a:close/>
                </a:path>
              </a:pathLst>
            </a:custGeom>
            <a:solidFill>
              <a:srgbClr val="FFC8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34813" cy="53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77045" y="667332"/>
            <a:ext cx="6349554" cy="97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2839">
                <a:solidFill>
                  <a:srgbClr val="081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to be aware of with the upcoming 2025 changes to Part 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9639" y="2120219"/>
            <a:ext cx="7719296" cy="501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6"/>
              </a:lnSpc>
            </a:pPr>
            <a:r>
              <a:rPr lang="en-US" sz="1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$2,000 cap does not apply to out-of-pocket spending on Part B drugs.</a:t>
            </a:r>
          </a:p>
          <a:p>
            <a:pPr algn="l">
              <a:lnSpc>
                <a:spcPts val="2446"/>
              </a:lnSpc>
            </a:pPr>
            <a:endParaRPr lang="en-US" sz="1747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446"/>
              </a:lnSpc>
            </a:pPr>
            <a:r>
              <a:rPr lang="en-US" sz="1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Once you incur a Part D out-of-pocket cost, the payment plan will apply to all of your covered Part D drugs and billed monthly.</a:t>
            </a:r>
          </a:p>
          <a:p>
            <a:pPr marL="377350" lvl="1" indent="-188675" algn="l">
              <a:lnSpc>
                <a:spcPts val="2446"/>
              </a:lnSpc>
              <a:buFont typeface="Arial"/>
              <a:buChar char="•"/>
            </a:pPr>
            <a:r>
              <a:rPr lang="en-US" sz="1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will not be able to pick and choose which covered prescriptions to include.</a:t>
            </a:r>
          </a:p>
          <a:p>
            <a:pPr algn="l">
              <a:lnSpc>
                <a:spcPts val="2446"/>
              </a:lnSpc>
            </a:pPr>
            <a:endParaRPr lang="en-US" sz="17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446"/>
              </a:lnSpc>
            </a:pPr>
            <a:r>
              <a:rPr lang="en-US" sz="1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D plans will continue to bill any amounts owed </a:t>
            </a:r>
            <a:r>
              <a:rPr lang="en-US" sz="1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(not to exceed the max monthly cap) for those who</a:t>
            </a:r>
            <a:r>
              <a:rPr lang="en-US" sz="1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switch Part D plans </a:t>
            </a:r>
            <a:r>
              <a:rPr lang="en-US" sz="1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or</a:t>
            </a:r>
            <a:r>
              <a:rPr lang="en-US" sz="17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cancel participation.</a:t>
            </a:r>
          </a:p>
          <a:p>
            <a:pPr algn="l">
              <a:lnSpc>
                <a:spcPts val="2446"/>
              </a:lnSpc>
            </a:pPr>
            <a:endParaRPr lang="en-US" sz="1747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446"/>
              </a:lnSpc>
            </a:pPr>
            <a:r>
              <a:rPr lang="en-US" sz="1747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D plans may choose to not cover certain drugs.</a:t>
            </a:r>
            <a:r>
              <a:rPr lang="en-US" sz="17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marL="334168" lvl="1" indent="-167084" algn="l">
              <a:lnSpc>
                <a:spcPts val="2166"/>
              </a:lnSpc>
              <a:buFont typeface="Arial"/>
              <a:buChar char="•"/>
            </a:pPr>
            <a:r>
              <a:rPr lang="en-US" sz="15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Notice any applicable changes and get assistance from your doctor about alternatives.</a:t>
            </a:r>
          </a:p>
          <a:p>
            <a:pPr algn="l">
              <a:lnSpc>
                <a:spcPts val="2166"/>
              </a:lnSpc>
            </a:pPr>
            <a:endParaRPr lang="en-US" sz="15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166"/>
              </a:lnSpc>
            </a:pPr>
            <a:endParaRPr lang="en-US" sz="15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AutoShape 3"/>
          <p:cNvSpPr/>
          <p:nvPr/>
        </p:nvSpPr>
        <p:spPr>
          <a:xfrm flipH="1" flipV="1">
            <a:off x="897679" y="0"/>
            <a:ext cx="0" cy="7478154"/>
          </a:xfrm>
          <a:prstGeom prst="line">
            <a:avLst/>
          </a:prstGeom>
          <a:ln w="95250" cap="rnd">
            <a:solidFill>
              <a:srgbClr val="081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80022" y="2148794"/>
            <a:ext cx="435315" cy="43531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0022" y="3091224"/>
            <a:ext cx="435315" cy="43531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0022" y="4505058"/>
            <a:ext cx="435315" cy="43531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0022" y="5727577"/>
            <a:ext cx="435315" cy="43531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59639" y="577468"/>
            <a:ext cx="6764612" cy="1197609"/>
            <a:chOff x="0" y="0"/>
            <a:chExt cx="2734813" cy="4841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34813" cy="484172"/>
            </a:xfrm>
            <a:custGeom>
              <a:avLst/>
              <a:gdLst/>
              <a:ahLst/>
              <a:cxnLst/>
              <a:rect l="l" t="t" r="r" b="b"/>
              <a:pathLst>
                <a:path w="2734813" h="484172">
                  <a:moveTo>
                    <a:pt x="22889" y="0"/>
                  </a:moveTo>
                  <a:lnTo>
                    <a:pt x="2711923" y="0"/>
                  </a:lnTo>
                  <a:cubicBezTo>
                    <a:pt x="2724565" y="0"/>
                    <a:pt x="2734813" y="10248"/>
                    <a:pt x="2734813" y="22889"/>
                  </a:cubicBezTo>
                  <a:lnTo>
                    <a:pt x="2734813" y="461283"/>
                  </a:lnTo>
                  <a:cubicBezTo>
                    <a:pt x="2734813" y="473924"/>
                    <a:pt x="2724565" y="484172"/>
                    <a:pt x="2711923" y="484172"/>
                  </a:cubicBezTo>
                  <a:lnTo>
                    <a:pt x="22889" y="484172"/>
                  </a:lnTo>
                  <a:cubicBezTo>
                    <a:pt x="10248" y="484172"/>
                    <a:pt x="0" y="473924"/>
                    <a:pt x="0" y="461283"/>
                  </a:cubicBezTo>
                  <a:lnTo>
                    <a:pt x="0" y="22889"/>
                  </a:lnTo>
                  <a:cubicBezTo>
                    <a:pt x="0" y="10248"/>
                    <a:pt x="10248" y="0"/>
                    <a:pt x="22889" y="0"/>
                  </a:cubicBezTo>
                  <a:close/>
                </a:path>
              </a:pathLst>
            </a:custGeom>
            <a:solidFill>
              <a:srgbClr val="FFC8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34813" cy="53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77045" y="667332"/>
            <a:ext cx="6349554" cy="97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2839">
                <a:solidFill>
                  <a:srgbClr val="081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to be aware of with the upcoming 2025 changes to Part 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9639" y="2206569"/>
            <a:ext cx="7462441" cy="483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6"/>
              </a:lnSpc>
            </a:pPr>
            <a:r>
              <a:rPr lang="en-US" sz="18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new law has prevented Part D base beneficiary premiums from increasing more than six percent each year (until 2030).</a:t>
            </a:r>
          </a:p>
          <a:p>
            <a:pPr marL="398939" lvl="1" indent="-199470" algn="l">
              <a:lnSpc>
                <a:spcPts val="2586"/>
              </a:lnSpc>
              <a:buFont typeface="Arial"/>
              <a:buChar char="•"/>
            </a:pPr>
            <a:r>
              <a:rPr lang="en-US" sz="1847" u="sng">
                <a:solidFill>
                  <a:srgbClr val="FF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Does not limit other factors plans may add to plan costs.</a:t>
            </a:r>
          </a:p>
          <a:p>
            <a:pPr algn="l">
              <a:lnSpc>
                <a:spcPts val="2586"/>
              </a:lnSpc>
            </a:pPr>
            <a:endParaRPr lang="en-US" sz="1847" u="sng">
              <a:solidFill>
                <a:srgbClr val="FF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586"/>
              </a:lnSpc>
            </a:pPr>
            <a:r>
              <a:rPr lang="en-US" sz="18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Plan sponsor liability will increase in the catastrophic phase.</a:t>
            </a:r>
          </a:p>
          <a:p>
            <a:pPr marL="398939" lvl="1" indent="-199470" algn="l">
              <a:lnSpc>
                <a:spcPts val="2586"/>
              </a:lnSpc>
              <a:buFont typeface="Arial"/>
              <a:buChar char="•"/>
            </a:pPr>
            <a:r>
              <a:rPr lang="en-US" sz="18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May</a:t>
            </a:r>
            <a:r>
              <a:rPr lang="en-US" sz="18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8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see an increase in plan cost while you have lower out-of-pocket drug costs.</a:t>
            </a:r>
          </a:p>
          <a:p>
            <a:pPr marL="398939" lvl="1" indent="-199470" algn="l">
              <a:lnSpc>
                <a:spcPts val="2586"/>
              </a:lnSpc>
              <a:buFont typeface="Arial"/>
              <a:buChar char="•"/>
            </a:pPr>
            <a:r>
              <a:rPr lang="en-US" sz="18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May see a reduction in plan services.</a:t>
            </a:r>
          </a:p>
          <a:p>
            <a:pPr algn="l">
              <a:lnSpc>
                <a:spcPts val="2586"/>
              </a:lnSpc>
            </a:pPr>
            <a:endParaRPr lang="en-US" sz="18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586"/>
              </a:lnSpc>
            </a:pPr>
            <a:r>
              <a:rPr lang="en-US" sz="18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definition of “creditable coverage” for prescription drug plans has been redefined.</a:t>
            </a:r>
          </a:p>
          <a:p>
            <a:pPr marL="398939" lvl="1" indent="-199470" algn="l">
              <a:lnSpc>
                <a:spcPts val="2586"/>
              </a:lnSpc>
              <a:buFont typeface="Arial"/>
              <a:buChar char="•"/>
            </a:pPr>
            <a:r>
              <a:rPr lang="en-US" sz="18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 sponsors or plans may exit the Medicare market if they are unable to meet the new standards of creditable coverage.</a:t>
            </a:r>
          </a:p>
          <a:p>
            <a:pPr algn="l">
              <a:lnSpc>
                <a:spcPts val="2586"/>
              </a:lnSpc>
            </a:pPr>
            <a:endParaRPr lang="en-US" sz="18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586"/>
              </a:lnSpc>
            </a:pPr>
            <a:endParaRPr lang="en-US" sz="1847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AutoShape 3"/>
          <p:cNvSpPr/>
          <p:nvPr/>
        </p:nvSpPr>
        <p:spPr>
          <a:xfrm flipV="1">
            <a:off x="897679" y="0"/>
            <a:ext cx="0" cy="5414491"/>
          </a:xfrm>
          <a:prstGeom prst="line">
            <a:avLst/>
          </a:prstGeom>
          <a:ln w="95250" cap="rnd">
            <a:solidFill>
              <a:srgbClr val="081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80022" y="2148794"/>
            <a:ext cx="435315" cy="43531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0022" y="3439942"/>
            <a:ext cx="435315" cy="43531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0022" y="5196833"/>
            <a:ext cx="435315" cy="43531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59639" y="577468"/>
            <a:ext cx="6764612" cy="1197609"/>
            <a:chOff x="0" y="0"/>
            <a:chExt cx="2734813" cy="4841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34813" cy="484172"/>
            </a:xfrm>
            <a:custGeom>
              <a:avLst/>
              <a:gdLst/>
              <a:ahLst/>
              <a:cxnLst/>
              <a:rect l="l" t="t" r="r" b="b"/>
              <a:pathLst>
                <a:path w="2734813" h="484172">
                  <a:moveTo>
                    <a:pt x="22889" y="0"/>
                  </a:moveTo>
                  <a:lnTo>
                    <a:pt x="2711923" y="0"/>
                  </a:lnTo>
                  <a:cubicBezTo>
                    <a:pt x="2724565" y="0"/>
                    <a:pt x="2734813" y="10248"/>
                    <a:pt x="2734813" y="22889"/>
                  </a:cubicBezTo>
                  <a:lnTo>
                    <a:pt x="2734813" y="461283"/>
                  </a:lnTo>
                  <a:cubicBezTo>
                    <a:pt x="2734813" y="473924"/>
                    <a:pt x="2724565" y="484172"/>
                    <a:pt x="2711923" y="484172"/>
                  </a:cubicBezTo>
                  <a:lnTo>
                    <a:pt x="22889" y="484172"/>
                  </a:lnTo>
                  <a:cubicBezTo>
                    <a:pt x="10248" y="484172"/>
                    <a:pt x="0" y="473924"/>
                    <a:pt x="0" y="461283"/>
                  </a:cubicBezTo>
                  <a:lnTo>
                    <a:pt x="0" y="22889"/>
                  </a:lnTo>
                  <a:cubicBezTo>
                    <a:pt x="0" y="10248"/>
                    <a:pt x="10248" y="0"/>
                    <a:pt x="22889" y="0"/>
                  </a:cubicBezTo>
                  <a:close/>
                </a:path>
              </a:pathLst>
            </a:custGeom>
            <a:solidFill>
              <a:srgbClr val="FFC8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34813" cy="53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77045" y="667332"/>
            <a:ext cx="6349554" cy="97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2839">
                <a:solidFill>
                  <a:srgbClr val="081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to be aware of with the upcoming 2025 changes to Part 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3002946"/>
            <a:ext cx="8290560" cy="1309307"/>
            <a:chOff x="0" y="0"/>
            <a:chExt cx="11054080" cy="1745743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0"/>
              <a:ext cx="11054080" cy="117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77"/>
                </a:lnSpc>
              </a:pPr>
              <a:r>
                <a:rPr lang="en-US" sz="534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What can you do?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4064000" y="1526671"/>
              <a:ext cx="2926080" cy="219072"/>
              <a:chOff x="0" y="0"/>
              <a:chExt cx="812800" cy="608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608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853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60853"/>
                    </a:lnTo>
                    <a:lnTo>
                      <a:pt x="0" y="60853"/>
                    </a:lnTo>
                    <a:close/>
                  </a:path>
                </a:pathLst>
              </a:custGeom>
              <a:solidFill>
                <a:srgbClr val="FFC7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12800" cy="108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3266" y="3504880"/>
            <a:ext cx="7498814" cy="264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5"/>
              </a:lnSpc>
            </a:pPr>
            <a:r>
              <a:rPr lang="en-US" sz="2518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Review your current plan and keep a list of your current medications. </a:t>
            </a:r>
          </a:p>
          <a:p>
            <a:pPr algn="l">
              <a:lnSpc>
                <a:spcPts val="3525"/>
              </a:lnSpc>
            </a:pPr>
            <a:endParaRPr lang="en-US" sz="2518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525"/>
              </a:lnSpc>
            </a:pPr>
            <a:r>
              <a:rPr lang="en-US" sz="2518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When your plan provides your yearly notice in September, pay close attention to any changes that may have been applied.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16101" y="731520"/>
            <a:ext cx="8451689" cy="2155450"/>
            <a:chOff x="0" y="0"/>
            <a:chExt cx="3416868" cy="8714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6868" cy="871410"/>
            </a:xfrm>
            <a:custGeom>
              <a:avLst/>
              <a:gdLst/>
              <a:ahLst/>
              <a:cxnLst/>
              <a:rect l="l" t="t" r="r" b="b"/>
              <a:pathLst>
                <a:path w="3416868" h="871410">
                  <a:moveTo>
                    <a:pt x="18320" y="0"/>
                  </a:moveTo>
                  <a:lnTo>
                    <a:pt x="3398548" y="0"/>
                  </a:lnTo>
                  <a:cubicBezTo>
                    <a:pt x="3408666" y="0"/>
                    <a:pt x="3416868" y="8202"/>
                    <a:pt x="3416868" y="18320"/>
                  </a:cubicBezTo>
                  <a:lnTo>
                    <a:pt x="3416868" y="853090"/>
                  </a:lnTo>
                  <a:cubicBezTo>
                    <a:pt x="3416868" y="857949"/>
                    <a:pt x="3414938" y="862608"/>
                    <a:pt x="3411502" y="866044"/>
                  </a:cubicBezTo>
                  <a:cubicBezTo>
                    <a:pt x="3408066" y="869480"/>
                    <a:pt x="3403407" y="871410"/>
                    <a:pt x="3398548" y="871410"/>
                  </a:cubicBezTo>
                  <a:lnTo>
                    <a:pt x="18320" y="871410"/>
                  </a:lnTo>
                  <a:cubicBezTo>
                    <a:pt x="8202" y="871410"/>
                    <a:pt x="0" y="863208"/>
                    <a:pt x="0" y="853090"/>
                  </a:cubicBezTo>
                  <a:lnTo>
                    <a:pt x="0" y="18320"/>
                  </a:lnTo>
                  <a:cubicBezTo>
                    <a:pt x="0" y="8202"/>
                    <a:pt x="8202" y="0"/>
                    <a:pt x="18320" y="0"/>
                  </a:cubicBezTo>
                  <a:close/>
                </a:path>
              </a:pathLst>
            </a:custGeom>
            <a:solidFill>
              <a:srgbClr val="081B2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416868" cy="919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77528" y="1029589"/>
            <a:ext cx="7728834" cy="150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288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healthcare needs are your priority for 2025. You deserve the right care with the right Medicare plan that suits your needs. </a:t>
            </a:r>
          </a:p>
        </p:txBody>
      </p:sp>
      <p:sp>
        <p:nvSpPr>
          <p:cNvPr id="7" name="Freeform 7"/>
          <p:cNvSpPr/>
          <p:nvPr/>
        </p:nvSpPr>
        <p:spPr>
          <a:xfrm>
            <a:off x="731520" y="3581400"/>
            <a:ext cx="536081" cy="536081"/>
          </a:xfrm>
          <a:custGeom>
            <a:avLst/>
            <a:gdLst/>
            <a:ahLst/>
            <a:cxnLst/>
            <a:rect l="l" t="t" r="r" b="b"/>
            <a:pathLst>
              <a:path w="536081" h="536081">
                <a:moveTo>
                  <a:pt x="0" y="0"/>
                </a:moveTo>
                <a:lnTo>
                  <a:pt x="536081" y="0"/>
                </a:lnTo>
                <a:lnTo>
                  <a:pt x="536081" y="536081"/>
                </a:lnTo>
                <a:lnTo>
                  <a:pt x="0" y="536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31520" y="4936257"/>
            <a:ext cx="536081" cy="536081"/>
          </a:xfrm>
          <a:custGeom>
            <a:avLst/>
            <a:gdLst/>
            <a:ahLst/>
            <a:cxnLst/>
            <a:rect l="l" t="t" r="r" b="b"/>
            <a:pathLst>
              <a:path w="536081" h="536081">
                <a:moveTo>
                  <a:pt x="0" y="0"/>
                </a:moveTo>
                <a:lnTo>
                  <a:pt x="536081" y="0"/>
                </a:lnTo>
                <a:lnTo>
                  <a:pt x="536081" y="536082"/>
                </a:lnTo>
                <a:lnTo>
                  <a:pt x="0" y="53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59463" y="2244224"/>
            <a:ext cx="7834674" cy="4493874"/>
            <a:chOff x="0" y="0"/>
            <a:chExt cx="7981950" cy="4578350"/>
          </a:xfrm>
        </p:grpSpPr>
        <p:sp>
          <p:nvSpPr>
            <p:cNvPr id="3" name="Freeform 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l="-2999" r="-2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786657" y="557849"/>
            <a:ext cx="1235423" cy="1223191"/>
          </a:xfrm>
          <a:custGeom>
            <a:avLst/>
            <a:gdLst/>
            <a:ahLst/>
            <a:cxnLst/>
            <a:rect l="l" t="t" r="r" b="b"/>
            <a:pathLst>
              <a:path w="1235423" h="1223191">
                <a:moveTo>
                  <a:pt x="0" y="0"/>
                </a:moveTo>
                <a:lnTo>
                  <a:pt x="1235423" y="0"/>
                </a:lnTo>
                <a:lnTo>
                  <a:pt x="1235423" y="1223191"/>
                </a:lnTo>
                <a:lnTo>
                  <a:pt x="0" y="12231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28734" y="1337692"/>
            <a:ext cx="6926731" cy="32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Visit www.cms.gov/inflation-reduction-act-and-medicare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5874" y="548324"/>
            <a:ext cx="6221033" cy="52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6"/>
              </a:lnSpc>
              <a:spcBef>
                <a:spcPct val="0"/>
              </a:spcBef>
            </a:pPr>
            <a:r>
              <a:rPr lang="en-US" sz="342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Stay updated on the new law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4684" y="3578824"/>
            <a:ext cx="6964233" cy="3197726"/>
            <a:chOff x="0" y="0"/>
            <a:chExt cx="9285644" cy="426363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285644" cy="4263634"/>
              <a:chOff x="0" y="0"/>
              <a:chExt cx="2579346" cy="11843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79345" cy="1184343"/>
              </a:xfrm>
              <a:custGeom>
                <a:avLst/>
                <a:gdLst/>
                <a:ahLst/>
                <a:cxnLst/>
                <a:rect l="l" t="t" r="r" b="b"/>
                <a:pathLst>
                  <a:path w="2579345" h="1184343">
                    <a:moveTo>
                      <a:pt x="40020" y="0"/>
                    </a:moveTo>
                    <a:lnTo>
                      <a:pt x="2539325" y="0"/>
                    </a:lnTo>
                    <a:cubicBezTo>
                      <a:pt x="2561428" y="0"/>
                      <a:pt x="2579345" y="17918"/>
                      <a:pt x="2579345" y="40020"/>
                    </a:cubicBezTo>
                    <a:lnTo>
                      <a:pt x="2579345" y="1144323"/>
                    </a:lnTo>
                    <a:cubicBezTo>
                      <a:pt x="2579345" y="1166425"/>
                      <a:pt x="2561428" y="1184343"/>
                      <a:pt x="2539325" y="1184343"/>
                    </a:cubicBezTo>
                    <a:lnTo>
                      <a:pt x="40020" y="1184343"/>
                    </a:lnTo>
                    <a:cubicBezTo>
                      <a:pt x="17918" y="1184343"/>
                      <a:pt x="0" y="1166425"/>
                      <a:pt x="0" y="1144323"/>
                    </a:cubicBezTo>
                    <a:lnTo>
                      <a:pt x="0" y="40020"/>
                    </a:lnTo>
                    <a:cubicBezTo>
                      <a:pt x="0" y="17918"/>
                      <a:pt x="17918" y="0"/>
                      <a:pt x="40020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579346" cy="123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6" name="AutoShape 6"/>
            <p:cNvSpPr/>
            <p:nvPr/>
          </p:nvSpPr>
          <p:spPr>
            <a:xfrm flipV="1">
              <a:off x="1035407" y="1025976"/>
              <a:ext cx="721482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035407" y="1919009"/>
              <a:ext cx="721482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35407" y="2812043"/>
              <a:ext cx="721482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5085" y="376442"/>
              <a:ext cx="8115474" cy="36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9"/>
                </a:lnSpc>
              </a:pPr>
              <a:r>
                <a:rPr lang="en-US" sz="1657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KNOWLEDGEABLE AND PERSONALIZED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85085" y="1250978"/>
              <a:ext cx="8115474" cy="36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9"/>
                </a:lnSpc>
              </a:pPr>
              <a:r>
                <a:rPr lang="en-US" sz="1657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EDUCATION ON THE MEDICARE PLAN OPTIONS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85085" y="2147609"/>
              <a:ext cx="8115474" cy="36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9"/>
                </a:lnSpc>
              </a:pPr>
              <a:r>
                <a:rPr lang="en-US" sz="1657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NO-COST ANNUAL PLAN REVIEW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85085" y="3078743"/>
              <a:ext cx="8115474" cy="743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9"/>
                </a:lnSpc>
              </a:pPr>
              <a:r>
                <a:rPr lang="en-US" sz="1657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 WILL BE HERE ALL YEAR ROUND TO HELP YOU WITH ANY  QUESTIONS, CONCERNS, AND PLAN ISSUES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0"/>
            <a:ext cx="9753600" cy="2161721"/>
          </a:xfrm>
          <a:custGeom>
            <a:avLst/>
            <a:gdLst/>
            <a:ahLst/>
            <a:cxnLst/>
            <a:rect l="l" t="t" r="r" b="b"/>
            <a:pathLst>
              <a:path w="9753600" h="2161721">
                <a:moveTo>
                  <a:pt x="0" y="0"/>
                </a:moveTo>
                <a:lnTo>
                  <a:pt x="9753600" y="0"/>
                </a:lnTo>
                <a:lnTo>
                  <a:pt x="9753600" y="2161721"/>
                </a:lnTo>
                <a:lnTo>
                  <a:pt x="0" y="2161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028" b="-1088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04800" y="2701940"/>
            <a:ext cx="9144000" cy="662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My service and promise to you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932721" y="1759247"/>
            <a:ext cx="5888157" cy="804947"/>
            <a:chOff x="0" y="0"/>
            <a:chExt cx="2972799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72799" cy="406400"/>
            </a:xfrm>
            <a:custGeom>
              <a:avLst/>
              <a:gdLst/>
              <a:ahLst/>
              <a:cxnLst/>
              <a:rect l="l" t="t" r="r" b="b"/>
              <a:pathLst>
                <a:path w="2972799" h="406400">
                  <a:moveTo>
                    <a:pt x="2769599" y="0"/>
                  </a:moveTo>
                  <a:cubicBezTo>
                    <a:pt x="2881823" y="0"/>
                    <a:pt x="2972799" y="90976"/>
                    <a:pt x="2972799" y="203200"/>
                  </a:cubicBezTo>
                  <a:cubicBezTo>
                    <a:pt x="2972799" y="315424"/>
                    <a:pt x="2881823" y="406400"/>
                    <a:pt x="276959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5D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972799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Working With A Licensed Insurance Agent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4456" y="2077432"/>
            <a:ext cx="8864688" cy="849096"/>
            <a:chOff x="0" y="0"/>
            <a:chExt cx="3283218" cy="314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3218" cy="314480"/>
            </a:xfrm>
            <a:custGeom>
              <a:avLst/>
              <a:gdLst/>
              <a:ahLst/>
              <a:cxnLst/>
              <a:rect l="l" t="t" r="r" b="b"/>
              <a:pathLst>
                <a:path w="3283218" h="314480">
                  <a:moveTo>
                    <a:pt x="17467" y="0"/>
                  </a:moveTo>
                  <a:lnTo>
                    <a:pt x="3265751" y="0"/>
                  </a:lnTo>
                  <a:cubicBezTo>
                    <a:pt x="3270383" y="0"/>
                    <a:pt x="3274826" y="1840"/>
                    <a:pt x="3278102" y="5116"/>
                  </a:cubicBezTo>
                  <a:cubicBezTo>
                    <a:pt x="3281378" y="8392"/>
                    <a:pt x="3283218" y="12834"/>
                    <a:pt x="3283218" y="17467"/>
                  </a:cubicBezTo>
                  <a:lnTo>
                    <a:pt x="3283218" y="297013"/>
                  </a:lnTo>
                  <a:cubicBezTo>
                    <a:pt x="3283218" y="306660"/>
                    <a:pt x="3275398" y="314480"/>
                    <a:pt x="3265751" y="314480"/>
                  </a:cubicBezTo>
                  <a:lnTo>
                    <a:pt x="17467" y="314480"/>
                  </a:lnTo>
                  <a:cubicBezTo>
                    <a:pt x="7820" y="314480"/>
                    <a:pt x="0" y="306660"/>
                    <a:pt x="0" y="297013"/>
                  </a:cubicBezTo>
                  <a:lnTo>
                    <a:pt x="0" y="17467"/>
                  </a:lnTo>
                  <a:cubicBezTo>
                    <a:pt x="0" y="7820"/>
                    <a:pt x="7820" y="0"/>
                    <a:pt x="17467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83218" cy="362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4456" y="3202229"/>
            <a:ext cx="8864688" cy="849096"/>
            <a:chOff x="0" y="0"/>
            <a:chExt cx="3283218" cy="314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83218" cy="314480"/>
            </a:xfrm>
            <a:custGeom>
              <a:avLst/>
              <a:gdLst/>
              <a:ahLst/>
              <a:cxnLst/>
              <a:rect l="l" t="t" r="r" b="b"/>
              <a:pathLst>
                <a:path w="3283218" h="314480">
                  <a:moveTo>
                    <a:pt x="17467" y="0"/>
                  </a:moveTo>
                  <a:lnTo>
                    <a:pt x="3265751" y="0"/>
                  </a:lnTo>
                  <a:cubicBezTo>
                    <a:pt x="3270383" y="0"/>
                    <a:pt x="3274826" y="1840"/>
                    <a:pt x="3278102" y="5116"/>
                  </a:cubicBezTo>
                  <a:cubicBezTo>
                    <a:pt x="3281378" y="8392"/>
                    <a:pt x="3283218" y="12834"/>
                    <a:pt x="3283218" y="17467"/>
                  </a:cubicBezTo>
                  <a:lnTo>
                    <a:pt x="3283218" y="297013"/>
                  </a:lnTo>
                  <a:cubicBezTo>
                    <a:pt x="3283218" y="306660"/>
                    <a:pt x="3275398" y="314480"/>
                    <a:pt x="3265751" y="314480"/>
                  </a:cubicBezTo>
                  <a:lnTo>
                    <a:pt x="17467" y="314480"/>
                  </a:lnTo>
                  <a:cubicBezTo>
                    <a:pt x="7820" y="314480"/>
                    <a:pt x="0" y="306660"/>
                    <a:pt x="0" y="297013"/>
                  </a:cubicBezTo>
                  <a:lnTo>
                    <a:pt x="0" y="17467"/>
                  </a:lnTo>
                  <a:cubicBezTo>
                    <a:pt x="0" y="7820"/>
                    <a:pt x="7820" y="0"/>
                    <a:pt x="17467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83218" cy="362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4456" y="4327027"/>
            <a:ext cx="8864688" cy="849096"/>
            <a:chOff x="0" y="0"/>
            <a:chExt cx="3283218" cy="314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3218" cy="314480"/>
            </a:xfrm>
            <a:custGeom>
              <a:avLst/>
              <a:gdLst/>
              <a:ahLst/>
              <a:cxnLst/>
              <a:rect l="l" t="t" r="r" b="b"/>
              <a:pathLst>
                <a:path w="3283218" h="314480">
                  <a:moveTo>
                    <a:pt x="17467" y="0"/>
                  </a:moveTo>
                  <a:lnTo>
                    <a:pt x="3265751" y="0"/>
                  </a:lnTo>
                  <a:cubicBezTo>
                    <a:pt x="3270383" y="0"/>
                    <a:pt x="3274826" y="1840"/>
                    <a:pt x="3278102" y="5116"/>
                  </a:cubicBezTo>
                  <a:cubicBezTo>
                    <a:pt x="3281378" y="8392"/>
                    <a:pt x="3283218" y="12834"/>
                    <a:pt x="3283218" y="17467"/>
                  </a:cubicBezTo>
                  <a:lnTo>
                    <a:pt x="3283218" y="297013"/>
                  </a:lnTo>
                  <a:cubicBezTo>
                    <a:pt x="3283218" y="306660"/>
                    <a:pt x="3275398" y="314480"/>
                    <a:pt x="3265751" y="314480"/>
                  </a:cubicBezTo>
                  <a:lnTo>
                    <a:pt x="17467" y="314480"/>
                  </a:lnTo>
                  <a:cubicBezTo>
                    <a:pt x="7820" y="314480"/>
                    <a:pt x="0" y="306660"/>
                    <a:pt x="0" y="297013"/>
                  </a:cubicBezTo>
                  <a:lnTo>
                    <a:pt x="0" y="17467"/>
                  </a:lnTo>
                  <a:cubicBezTo>
                    <a:pt x="0" y="7820"/>
                    <a:pt x="7820" y="0"/>
                    <a:pt x="17467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83218" cy="362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8329" y="1291364"/>
            <a:ext cx="8585671" cy="3721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30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Other resources</a:t>
            </a:r>
          </a:p>
          <a:p>
            <a:pPr algn="ctr">
              <a:lnSpc>
                <a:spcPts val="4050"/>
              </a:lnSpc>
            </a:pPr>
            <a:endParaRPr lang="en-US" sz="30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970"/>
              </a:lnSpc>
            </a:pPr>
            <a:r>
              <a:rPr lang="en-US" sz="22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www.Medicare.gov</a:t>
            </a:r>
            <a:r>
              <a:rPr lang="en-US" sz="22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or 1-800-MEDICARE (1-800-623-4227)</a:t>
            </a:r>
          </a:p>
          <a:p>
            <a:pPr algn="ctr">
              <a:lnSpc>
                <a:spcPts val="2970"/>
              </a:lnSpc>
            </a:pPr>
            <a:endParaRPr lang="en-US" sz="22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970"/>
              </a:lnSpc>
            </a:pPr>
            <a:endParaRPr lang="en-US" sz="22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970"/>
              </a:lnSpc>
            </a:pPr>
            <a:r>
              <a:rPr lang="en-US" sz="22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National Council on Aging: </a:t>
            </a:r>
            <a:r>
              <a:rPr lang="en-US" sz="22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www.ncoa.org</a:t>
            </a:r>
            <a:endParaRPr lang="en-US" sz="22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970"/>
              </a:lnSpc>
            </a:pPr>
            <a:endParaRPr lang="en-US" sz="22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970"/>
              </a:lnSpc>
            </a:pPr>
            <a:endParaRPr lang="en-US" sz="22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970"/>
              </a:lnSpc>
            </a:pPr>
            <a:r>
              <a:rPr lang="en-US" sz="22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State Health Insurance Assistance Program: </a:t>
            </a:r>
            <a:r>
              <a:rPr lang="en-US" sz="22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www.shiphelp.org</a:t>
            </a:r>
            <a:endParaRPr lang="en-US" sz="22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4501" y="346620"/>
            <a:ext cx="8969989" cy="653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Sources Cited</a:t>
            </a:r>
          </a:p>
          <a:p>
            <a:pPr algn="l">
              <a:lnSpc>
                <a:spcPts val="560"/>
              </a:lnSpc>
            </a:pPr>
            <a:endParaRPr lang="en-US" sz="2199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Centers for Medicare &amp; Medicaid. “Inflation Reduction Act and Medicare.” 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https://www.cms.gov/inflation-reduction-act-and-medicare</a:t>
            </a:r>
          </a:p>
          <a:p>
            <a:pPr algn="l">
              <a:lnSpc>
                <a:spcPts val="1400"/>
              </a:lnSpc>
            </a:pPr>
            <a:endParaRPr lang="en-US" sz="1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PAN Foundation. “Everything you need to know about Medicare reforms.”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https://www.panfoundation.org/everything-you-need-to-know-about-medicare-reforms</a:t>
            </a:r>
          </a:p>
          <a:p>
            <a:pPr algn="l">
              <a:lnSpc>
                <a:spcPts val="1400"/>
              </a:lnSpc>
            </a:pPr>
            <a:endParaRPr lang="en-US" sz="1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KFF. “Public Opinion on Prescription Drugs and Their Prices.” April 2023.</a:t>
            </a: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https://www.kff.org/health-costs/poll-finding/public-opinion-on-prescription-drugs-and-their-prices/</a:t>
            </a:r>
          </a:p>
          <a:p>
            <a:pPr algn="l">
              <a:lnSpc>
                <a:spcPts val="1400"/>
              </a:lnSpc>
            </a:pPr>
            <a:endParaRPr lang="en-US" sz="1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KFF. “FAQs about the Inflation Reduction Act’s Medicare Drug Price Negotiation Program.” January 2024.</a:t>
            </a: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https://www.kff.org/medicare/issue-brief/faqs-about-the-inflation-reduction-acts-medicare-drug-price-negotiation-program/</a:t>
            </a:r>
          </a:p>
          <a:p>
            <a:pPr algn="l">
              <a:lnSpc>
                <a:spcPts val="1400"/>
              </a:lnSpc>
            </a:pPr>
            <a:endParaRPr lang="en-US" sz="1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KFF. “Changes to Medicare Part D in 2024 and 2025 Under the Inflation Reduction Act and How Enrollees Will Benefit.” April 2023</a:t>
            </a: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https://www.kff.org/medicare/issue-brief/changes-to-medicare-part-d-in-2024-and-2025-under-the-inflation-reduction-act-and-how-enrollees-will-benefit/</a:t>
            </a:r>
          </a:p>
          <a:p>
            <a:pPr algn="l">
              <a:lnSpc>
                <a:spcPts val="1400"/>
              </a:lnSpc>
            </a:pPr>
            <a:endParaRPr lang="en-US" sz="1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OneDigital. “How will the Inflation Reduction Act (IRA) of 2022 Impact Employer-Sponsored Group Health Plans in 2025?” March 2024.</a:t>
            </a: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https://www.onedigital.com/blog/ira-impact-group-health-plans-2025/</a:t>
            </a:r>
          </a:p>
          <a:p>
            <a:pPr algn="l">
              <a:lnSpc>
                <a:spcPts val="1400"/>
              </a:lnSpc>
            </a:pPr>
            <a:endParaRPr lang="en-US" sz="1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Millman. “Impact of the Inflation Reduction Act on plans seeking creditable coverage” April 2024. </a:t>
            </a: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https://www.milliman.com/en/insight/impact-inflation-reduction-act-plans-seeking-creditable-coverage</a:t>
            </a:r>
          </a:p>
          <a:p>
            <a:pPr algn="l">
              <a:lnSpc>
                <a:spcPts val="1400"/>
              </a:lnSpc>
            </a:pPr>
            <a:endParaRPr lang="en-US" sz="1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Independence Blue Cross. “How the Inflation Reduction Act Affects Medicare Members.” April 2024.</a:t>
            </a: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https://insights.ibx.com/how-the-inflation-reduction-act-affects-medicare-members/</a:t>
            </a:r>
          </a:p>
          <a:p>
            <a:pPr algn="l">
              <a:lnSpc>
                <a:spcPts val="1400"/>
              </a:lnSpc>
            </a:pPr>
            <a:endParaRPr lang="en-US" sz="1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Cap 20. “Project 2025 Prescription Drug Plan Would Increase Costs for as Many as 18.5 Million Seniors and Others With Medicare.” June 2024.</a:t>
            </a: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https://www.americanprogress.org/article/project-2025-prescription-drug-plan-would-increase-costs-for-as-many-as-18-5-million-seniors-and-others-with-medicare/</a:t>
            </a:r>
          </a:p>
          <a:p>
            <a:pPr algn="l">
              <a:lnSpc>
                <a:spcPts val="1400"/>
              </a:lnSpc>
            </a:pPr>
            <a:endParaRPr lang="en-US" sz="1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Innovare Corporation. “Understanding the 2025 Medicare Part D Re-design: What You Need to Know.” April 2024.</a:t>
            </a: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https://www.linkedin.com/pulse/understanding-2025-medicare-part-d-re-design-what-yrt6c/</a:t>
            </a:r>
          </a:p>
          <a:p>
            <a:pPr algn="l">
              <a:lnSpc>
                <a:spcPts val="1400"/>
              </a:lnSpc>
            </a:pPr>
            <a:endParaRPr lang="en-US" sz="1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Johnson, Ann; “Pharmacy Healthcare Solutions, Medicare Prescription Payment Plan …aka OOP Price Smoothing.” Feb 2024.</a:t>
            </a: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https://phslrx.com/wp-content/uploads/2024/02/ASAP2024_Presentations_08_Ann-Johnson-Medicare-Payments-and-Beneficiary-Smoothing-What-Pharmacies-Need-to-Know.pdf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98816" y="1330365"/>
            <a:ext cx="8555968" cy="156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5"/>
              </a:lnSpc>
            </a:pPr>
            <a:r>
              <a:rPr lang="en-US" sz="5253" spc="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Healthcare changes can be overwhelming. </a:t>
            </a:r>
          </a:p>
        </p:txBody>
      </p:sp>
      <p:sp>
        <p:nvSpPr>
          <p:cNvPr id="4" name="Freeform 4"/>
          <p:cNvSpPr/>
          <p:nvPr/>
        </p:nvSpPr>
        <p:spPr>
          <a:xfrm>
            <a:off x="4980676" y="3253305"/>
            <a:ext cx="4772924" cy="4061895"/>
          </a:xfrm>
          <a:custGeom>
            <a:avLst/>
            <a:gdLst/>
            <a:ahLst/>
            <a:cxnLst/>
            <a:rect l="l" t="t" r="r" b="b"/>
            <a:pathLst>
              <a:path w="4772924" h="4061895">
                <a:moveTo>
                  <a:pt x="0" y="0"/>
                </a:moveTo>
                <a:lnTo>
                  <a:pt x="4772924" y="0"/>
                </a:lnTo>
                <a:lnTo>
                  <a:pt x="4772924" y="4061895"/>
                </a:lnTo>
                <a:lnTo>
                  <a:pt x="0" y="40618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460" t="-11424" r="-13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98816" y="3638550"/>
            <a:ext cx="3898907" cy="2475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3"/>
              </a:lnSpc>
              <a:spcBef>
                <a:spcPct val="0"/>
              </a:spcBef>
            </a:pPr>
            <a:r>
              <a:rPr lang="en-US" sz="31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Peace of mind is my goal for you, and I’m here to help simplify the process.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62371" y="1431316"/>
            <a:ext cx="6998450" cy="177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5"/>
              </a:lnSpc>
            </a:pPr>
            <a:r>
              <a:rPr lang="en-US" sz="185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A - Hospital Insurance</a:t>
            </a:r>
          </a:p>
          <a:p>
            <a:pPr algn="l">
              <a:lnSpc>
                <a:spcPts val="700"/>
              </a:lnSpc>
            </a:pPr>
            <a:endParaRPr lang="en-US" sz="1854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77034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Cost: $0 - $505</a:t>
            </a:r>
            <a:r>
              <a:rPr lang="en-US" sz="12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(based on number of quarters worked) </a:t>
            </a:r>
          </a:p>
          <a:p>
            <a:pPr algn="l">
              <a:lnSpc>
                <a:spcPts val="886"/>
              </a:lnSpc>
            </a:pPr>
            <a:endParaRPr lang="en-US" sz="128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277034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$1,632 deductible per service period;</a:t>
            </a:r>
            <a:r>
              <a:rPr lang="en-US" sz="12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days 1–60 $0, days 61–90; $408 copayment per day, days 91+; $816 copayment per day. </a:t>
            </a:r>
          </a:p>
          <a:p>
            <a:pPr algn="l">
              <a:lnSpc>
                <a:spcPts val="1016"/>
              </a:lnSpc>
            </a:pPr>
            <a:endParaRPr lang="en-US" sz="128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277034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Skilled nursing facility,</a:t>
            </a:r>
            <a:r>
              <a:rPr lang="en-US" sz="12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no cost for days 1–20, $204 copayment per day for days 21–100, all costs for all days after 100.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62371" y="3617523"/>
            <a:ext cx="6998450" cy="1446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5"/>
              </a:lnSpc>
            </a:pPr>
            <a:r>
              <a:rPr lang="en-US" sz="1854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B - Medical Insurance</a:t>
            </a:r>
          </a:p>
          <a:p>
            <a:pPr algn="l">
              <a:lnSpc>
                <a:spcPts val="700"/>
              </a:lnSpc>
            </a:pPr>
            <a:endParaRPr lang="en-US" sz="1854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77034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Cost: $174.70/month or higher depending on income</a:t>
            </a:r>
          </a:p>
          <a:p>
            <a:pPr algn="l">
              <a:lnSpc>
                <a:spcPts val="886"/>
              </a:lnSpc>
            </a:pPr>
            <a:endParaRPr lang="en-US" sz="1283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77034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$240 annual deductible</a:t>
            </a:r>
          </a:p>
          <a:p>
            <a:pPr marL="554068" lvl="2" indent="-184689" algn="l">
              <a:lnSpc>
                <a:spcPts val="1796"/>
              </a:lnSpc>
              <a:buFont typeface="Arial"/>
              <a:buChar char="⚬"/>
            </a:pPr>
            <a:r>
              <a:rPr lang="en-US" sz="128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After deductible is met, you typically pay 20% of the Medicare-approved amount for most doctor services.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62371" y="5448552"/>
            <a:ext cx="6998450" cy="122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5"/>
              </a:lnSpc>
            </a:pPr>
            <a:r>
              <a:rPr lang="en-US" sz="185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C - Medicare Advantage</a:t>
            </a:r>
          </a:p>
          <a:p>
            <a:pPr algn="l">
              <a:lnSpc>
                <a:spcPts val="699"/>
              </a:lnSpc>
            </a:pPr>
            <a:endParaRPr lang="en-US" sz="1854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77034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Advantage Plans are an alternative option to coordinated care</a:t>
            </a:r>
            <a:r>
              <a:rPr lang="en-US" sz="12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that covers Parts A and B and may include Part D (Prescription Drug plans).</a:t>
            </a:r>
          </a:p>
          <a:p>
            <a:pPr algn="l">
              <a:lnSpc>
                <a:spcPts val="1096"/>
              </a:lnSpc>
            </a:pPr>
            <a:endParaRPr lang="en-US" sz="128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277034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Costs vary depending on plan choice.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51356" y="3646098"/>
            <a:ext cx="1396430" cy="1188854"/>
            <a:chOff x="0" y="0"/>
            <a:chExt cx="554488" cy="4720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4488" cy="472064"/>
            </a:xfrm>
            <a:custGeom>
              <a:avLst/>
              <a:gdLst/>
              <a:ahLst/>
              <a:cxnLst/>
              <a:rect l="l" t="t" r="r" b="b"/>
              <a:pathLst>
                <a:path w="554488" h="472064">
                  <a:moveTo>
                    <a:pt x="110882" y="0"/>
                  </a:moveTo>
                  <a:lnTo>
                    <a:pt x="443606" y="0"/>
                  </a:lnTo>
                  <a:cubicBezTo>
                    <a:pt x="504844" y="0"/>
                    <a:pt x="554488" y="49643"/>
                    <a:pt x="554488" y="110882"/>
                  </a:cubicBezTo>
                  <a:lnTo>
                    <a:pt x="554488" y="361183"/>
                  </a:lnTo>
                  <a:cubicBezTo>
                    <a:pt x="554488" y="422421"/>
                    <a:pt x="504844" y="472064"/>
                    <a:pt x="443606" y="472064"/>
                  </a:cubicBezTo>
                  <a:lnTo>
                    <a:pt x="110882" y="472064"/>
                  </a:lnTo>
                  <a:cubicBezTo>
                    <a:pt x="49643" y="472064"/>
                    <a:pt x="0" y="422421"/>
                    <a:pt x="0" y="361183"/>
                  </a:cubicBezTo>
                  <a:lnTo>
                    <a:pt x="0" y="110882"/>
                  </a:lnTo>
                  <a:cubicBezTo>
                    <a:pt x="0" y="49643"/>
                    <a:pt x="49643" y="0"/>
                    <a:pt x="110882" y="0"/>
                  </a:cubicBezTo>
                  <a:close/>
                </a:path>
              </a:pathLst>
            </a:custGeom>
            <a:solidFill>
              <a:srgbClr val="FFC72C"/>
            </a:solidFill>
            <a:ln w="104775" cap="sq">
              <a:solidFill>
                <a:srgbClr val="FFC7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54488" cy="519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1356" y="1459891"/>
            <a:ext cx="1396430" cy="1188854"/>
            <a:chOff x="0" y="0"/>
            <a:chExt cx="554488" cy="4720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4488" cy="472064"/>
            </a:xfrm>
            <a:custGeom>
              <a:avLst/>
              <a:gdLst/>
              <a:ahLst/>
              <a:cxnLst/>
              <a:rect l="l" t="t" r="r" b="b"/>
              <a:pathLst>
                <a:path w="554488" h="472064">
                  <a:moveTo>
                    <a:pt x="110882" y="0"/>
                  </a:moveTo>
                  <a:lnTo>
                    <a:pt x="443606" y="0"/>
                  </a:lnTo>
                  <a:cubicBezTo>
                    <a:pt x="504844" y="0"/>
                    <a:pt x="554488" y="49643"/>
                    <a:pt x="554488" y="110882"/>
                  </a:cubicBezTo>
                  <a:lnTo>
                    <a:pt x="554488" y="361183"/>
                  </a:lnTo>
                  <a:cubicBezTo>
                    <a:pt x="554488" y="422421"/>
                    <a:pt x="504844" y="472064"/>
                    <a:pt x="443606" y="472064"/>
                  </a:cubicBezTo>
                  <a:lnTo>
                    <a:pt x="110882" y="472064"/>
                  </a:lnTo>
                  <a:cubicBezTo>
                    <a:pt x="49643" y="472064"/>
                    <a:pt x="0" y="422421"/>
                    <a:pt x="0" y="361183"/>
                  </a:cubicBezTo>
                  <a:lnTo>
                    <a:pt x="0" y="110882"/>
                  </a:lnTo>
                  <a:cubicBezTo>
                    <a:pt x="0" y="49643"/>
                    <a:pt x="49643" y="0"/>
                    <a:pt x="110882" y="0"/>
                  </a:cubicBezTo>
                  <a:close/>
                </a:path>
              </a:pathLst>
            </a:custGeom>
            <a:solidFill>
              <a:srgbClr val="FFC72C"/>
            </a:solidFill>
            <a:ln w="104775" cap="sq">
              <a:solidFill>
                <a:srgbClr val="FFC7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554488" cy="519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1356" y="5477127"/>
            <a:ext cx="1396430" cy="1188854"/>
            <a:chOff x="0" y="0"/>
            <a:chExt cx="554488" cy="4720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4488" cy="472064"/>
            </a:xfrm>
            <a:custGeom>
              <a:avLst/>
              <a:gdLst/>
              <a:ahLst/>
              <a:cxnLst/>
              <a:rect l="l" t="t" r="r" b="b"/>
              <a:pathLst>
                <a:path w="554488" h="472064">
                  <a:moveTo>
                    <a:pt x="110882" y="0"/>
                  </a:moveTo>
                  <a:lnTo>
                    <a:pt x="443606" y="0"/>
                  </a:lnTo>
                  <a:cubicBezTo>
                    <a:pt x="504844" y="0"/>
                    <a:pt x="554488" y="49643"/>
                    <a:pt x="554488" y="110882"/>
                  </a:cubicBezTo>
                  <a:lnTo>
                    <a:pt x="554488" y="361183"/>
                  </a:lnTo>
                  <a:cubicBezTo>
                    <a:pt x="554488" y="422421"/>
                    <a:pt x="504844" y="472064"/>
                    <a:pt x="443606" y="472064"/>
                  </a:cubicBezTo>
                  <a:lnTo>
                    <a:pt x="110882" y="472064"/>
                  </a:lnTo>
                  <a:cubicBezTo>
                    <a:pt x="49643" y="472064"/>
                    <a:pt x="0" y="422421"/>
                    <a:pt x="0" y="361183"/>
                  </a:cubicBezTo>
                  <a:lnTo>
                    <a:pt x="0" y="110882"/>
                  </a:lnTo>
                  <a:cubicBezTo>
                    <a:pt x="0" y="49643"/>
                    <a:pt x="49643" y="0"/>
                    <a:pt x="110882" y="0"/>
                  </a:cubicBezTo>
                  <a:close/>
                </a:path>
              </a:pathLst>
            </a:custGeom>
            <a:solidFill>
              <a:srgbClr val="FFC72C"/>
            </a:solidFill>
            <a:ln w="104775" cap="sq">
              <a:solidFill>
                <a:srgbClr val="FFC7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554488" cy="519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5874" y="548324"/>
            <a:ext cx="7465126" cy="527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86"/>
              </a:lnSpc>
              <a:spcBef>
                <a:spcPct val="0"/>
              </a:spcBef>
            </a:pPr>
            <a:r>
              <a:rPr lang="en-US" sz="342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Overview (2024)</a:t>
            </a:r>
          </a:p>
        </p:txBody>
      </p:sp>
      <p:sp>
        <p:nvSpPr>
          <p:cNvPr id="15" name="Freeform 15"/>
          <p:cNvSpPr/>
          <p:nvPr/>
        </p:nvSpPr>
        <p:spPr>
          <a:xfrm>
            <a:off x="835284" y="5677152"/>
            <a:ext cx="828575" cy="828575"/>
          </a:xfrm>
          <a:custGeom>
            <a:avLst/>
            <a:gdLst/>
            <a:ahLst/>
            <a:cxnLst/>
            <a:rect l="l" t="t" r="r" b="b"/>
            <a:pathLst>
              <a:path w="828575" h="828575">
                <a:moveTo>
                  <a:pt x="0" y="0"/>
                </a:moveTo>
                <a:lnTo>
                  <a:pt x="828575" y="0"/>
                </a:lnTo>
                <a:lnTo>
                  <a:pt x="828575" y="828575"/>
                </a:lnTo>
                <a:lnTo>
                  <a:pt x="0" y="828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92924" y="1597671"/>
            <a:ext cx="913295" cy="913295"/>
          </a:xfrm>
          <a:custGeom>
            <a:avLst/>
            <a:gdLst/>
            <a:ahLst/>
            <a:cxnLst/>
            <a:rect l="l" t="t" r="r" b="b"/>
            <a:pathLst>
              <a:path w="913295" h="913295">
                <a:moveTo>
                  <a:pt x="0" y="0"/>
                </a:moveTo>
                <a:lnTo>
                  <a:pt x="913295" y="0"/>
                </a:lnTo>
                <a:lnTo>
                  <a:pt x="913295" y="913294"/>
                </a:lnTo>
                <a:lnTo>
                  <a:pt x="0" y="9132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63286" y="3854240"/>
            <a:ext cx="772572" cy="772572"/>
          </a:xfrm>
          <a:custGeom>
            <a:avLst/>
            <a:gdLst/>
            <a:ahLst/>
            <a:cxnLst/>
            <a:rect l="l" t="t" r="r" b="b"/>
            <a:pathLst>
              <a:path w="772572" h="772572">
                <a:moveTo>
                  <a:pt x="0" y="0"/>
                </a:moveTo>
                <a:lnTo>
                  <a:pt x="772571" y="0"/>
                </a:lnTo>
                <a:lnTo>
                  <a:pt x="772571" y="772571"/>
                </a:lnTo>
                <a:lnTo>
                  <a:pt x="0" y="772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62371" y="1578461"/>
            <a:ext cx="6998450" cy="177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5"/>
              </a:lnSpc>
            </a:pPr>
            <a:r>
              <a:rPr lang="en-US" sz="185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D - Prescription Drug Plans</a:t>
            </a:r>
          </a:p>
          <a:p>
            <a:pPr algn="l">
              <a:lnSpc>
                <a:spcPts val="700"/>
              </a:lnSpc>
            </a:pPr>
            <a:endParaRPr lang="en-US" sz="1854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77033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Costs vary depending on plan choice.</a:t>
            </a:r>
          </a:p>
          <a:p>
            <a:pPr algn="l">
              <a:lnSpc>
                <a:spcPts val="676"/>
              </a:lnSpc>
            </a:pPr>
            <a:endParaRPr lang="en-US" sz="128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77033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$545 annual deductible</a:t>
            </a:r>
          </a:p>
          <a:p>
            <a:pPr algn="l">
              <a:lnSpc>
                <a:spcPts val="676"/>
              </a:lnSpc>
            </a:pPr>
            <a:endParaRPr lang="en-US" sz="128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77033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Initial Coverage limit is $5,030 </a:t>
            </a:r>
            <a:r>
              <a:rPr lang="en-US" sz="12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</a:t>
            </a: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TROOP is $8,000</a:t>
            </a:r>
          </a:p>
          <a:p>
            <a:pPr algn="l">
              <a:lnSpc>
                <a:spcPts val="676"/>
              </a:lnSpc>
            </a:pPr>
            <a:endParaRPr lang="en-US" sz="128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77033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Catastrophic coverage assures you’ll pay nothing for your covered Part D drugs for the rest of the calendar year.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62371" y="3764668"/>
            <a:ext cx="6998450" cy="1428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5"/>
              </a:lnSpc>
            </a:pPr>
            <a:r>
              <a:rPr lang="en-US" sz="185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Supplement (Medigap)</a:t>
            </a:r>
          </a:p>
          <a:p>
            <a:pPr algn="l">
              <a:lnSpc>
                <a:spcPts val="699"/>
              </a:lnSpc>
            </a:pPr>
            <a:endParaRPr lang="en-US" sz="1854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277034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Supplement, also called Medigap, helps pay for costs Original Medicare does not cover</a:t>
            </a:r>
            <a:r>
              <a:rPr lang="en-US" sz="12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like copayments, coinsurance, and deductibles. </a:t>
            </a:r>
          </a:p>
          <a:p>
            <a:pPr algn="l">
              <a:lnSpc>
                <a:spcPts val="956"/>
              </a:lnSpc>
            </a:pPr>
            <a:endParaRPr lang="en-US" sz="128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277034" lvl="1" indent="-138517" algn="l">
              <a:lnSpc>
                <a:spcPts val="1796"/>
              </a:lnSpc>
              <a:buFont typeface="Arial"/>
              <a:buChar char="•"/>
            </a:pPr>
            <a:r>
              <a:rPr lang="en-US" sz="12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Does not offer prescription drug coverage. </a:t>
            </a:r>
            <a:r>
              <a:rPr lang="en-US" sz="12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pay a monthly cost in addition to Part B and Part D costs.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51356" y="3793243"/>
            <a:ext cx="1396430" cy="1188854"/>
            <a:chOff x="0" y="0"/>
            <a:chExt cx="554488" cy="4720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4488" cy="472064"/>
            </a:xfrm>
            <a:custGeom>
              <a:avLst/>
              <a:gdLst/>
              <a:ahLst/>
              <a:cxnLst/>
              <a:rect l="l" t="t" r="r" b="b"/>
              <a:pathLst>
                <a:path w="554488" h="472064">
                  <a:moveTo>
                    <a:pt x="110882" y="0"/>
                  </a:moveTo>
                  <a:lnTo>
                    <a:pt x="443606" y="0"/>
                  </a:lnTo>
                  <a:cubicBezTo>
                    <a:pt x="504844" y="0"/>
                    <a:pt x="554488" y="49643"/>
                    <a:pt x="554488" y="110882"/>
                  </a:cubicBezTo>
                  <a:lnTo>
                    <a:pt x="554488" y="361183"/>
                  </a:lnTo>
                  <a:cubicBezTo>
                    <a:pt x="554488" y="422421"/>
                    <a:pt x="504844" y="472064"/>
                    <a:pt x="443606" y="472064"/>
                  </a:cubicBezTo>
                  <a:lnTo>
                    <a:pt x="110882" y="472064"/>
                  </a:lnTo>
                  <a:cubicBezTo>
                    <a:pt x="49643" y="472064"/>
                    <a:pt x="0" y="422421"/>
                    <a:pt x="0" y="361183"/>
                  </a:cubicBezTo>
                  <a:lnTo>
                    <a:pt x="0" y="110882"/>
                  </a:lnTo>
                  <a:cubicBezTo>
                    <a:pt x="0" y="49643"/>
                    <a:pt x="49643" y="0"/>
                    <a:pt x="110882" y="0"/>
                  </a:cubicBezTo>
                  <a:close/>
                </a:path>
              </a:pathLst>
            </a:custGeom>
            <a:solidFill>
              <a:srgbClr val="FFC72C"/>
            </a:solidFill>
            <a:ln w="104775" cap="sq">
              <a:solidFill>
                <a:srgbClr val="FFC7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54488" cy="519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51356" y="1607036"/>
            <a:ext cx="1396430" cy="1188854"/>
            <a:chOff x="0" y="0"/>
            <a:chExt cx="554488" cy="4720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4488" cy="472064"/>
            </a:xfrm>
            <a:custGeom>
              <a:avLst/>
              <a:gdLst/>
              <a:ahLst/>
              <a:cxnLst/>
              <a:rect l="l" t="t" r="r" b="b"/>
              <a:pathLst>
                <a:path w="554488" h="472064">
                  <a:moveTo>
                    <a:pt x="110882" y="0"/>
                  </a:moveTo>
                  <a:lnTo>
                    <a:pt x="443606" y="0"/>
                  </a:lnTo>
                  <a:cubicBezTo>
                    <a:pt x="504844" y="0"/>
                    <a:pt x="554488" y="49643"/>
                    <a:pt x="554488" y="110882"/>
                  </a:cubicBezTo>
                  <a:lnTo>
                    <a:pt x="554488" y="361183"/>
                  </a:lnTo>
                  <a:cubicBezTo>
                    <a:pt x="554488" y="422421"/>
                    <a:pt x="504844" y="472064"/>
                    <a:pt x="443606" y="472064"/>
                  </a:cubicBezTo>
                  <a:lnTo>
                    <a:pt x="110882" y="472064"/>
                  </a:lnTo>
                  <a:cubicBezTo>
                    <a:pt x="49643" y="472064"/>
                    <a:pt x="0" y="422421"/>
                    <a:pt x="0" y="361183"/>
                  </a:cubicBezTo>
                  <a:lnTo>
                    <a:pt x="0" y="110882"/>
                  </a:lnTo>
                  <a:cubicBezTo>
                    <a:pt x="0" y="49643"/>
                    <a:pt x="49643" y="0"/>
                    <a:pt x="110882" y="0"/>
                  </a:cubicBezTo>
                  <a:close/>
                </a:path>
              </a:pathLst>
            </a:custGeom>
            <a:solidFill>
              <a:srgbClr val="FFC72C"/>
            </a:solidFill>
            <a:ln w="104775" cap="sq">
              <a:solidFill>
                <a:srgbClr val="FFC72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54488" cy="519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35874" y="548324"/>
            <a:ext cx="6703126" cy="527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86"/>
              </a:lnSpc>
              <a:spcBef>
                <a:spcPct val="0"/>
              </a:spcBef>
            </a:pPr>
            <a:r>
              <a:rPr lang="en-US" sz="342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Overview (2024)</a:t>
            </a:r>
          </a:p>
        </p:txBody>
      </p:sp>
      <p:sp>
        <p:nvSpPr>
          <p:cNvPr id="11" name="Freeform 11"/>
          <p:cNvSpPr/>
          <p:nvPr/>
        </p:nvSpPr>
        <p:spPr>
          <a:xfrm>
            <a:off x="764035" y="1715926"/>
            <a:ext cx="971074" cy="971074"/>
          </a:xfrm>
          <a:custGeom>
            <a:avLst/>
            <a:gdLst/>
            <a:ahLst/>
            <a:cxnLst/>
            <a:rect l="l" t="t" r="r" b="b"/>
            <a:pathLst>
              <a:path w="971074" h="971074">
                <a:moveTo>
                  <a:pt x="0" y="0"/>
                </a:moveTo>
                <a:lnTo>
                  <a:pt x="971074" y="0"/>
                </a:lnTo>
                <a:lnTo>
                  <a:pt x="971074" y="971074"/>
                </a:lnTo>
                <a:lnTo>
                  <a:pt x="0" y="971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24896" y="3962995"/>
            <a:ext cx="849351" cy="849351"/>
          </a:xfrm>
          <a:custGeom>
            <a:avLst/>
            <a:gdLst/>
            <a:ahLst/>
            <a:cxnLst/>
            <a:rect l="l" t="t" r="r" b="b"/>
            <a:pathLst>
              <a:path w="849351" h="849351">
                <a:moveTo>
                  <a:pt x="0" y="0"/>
                </a:moveTo>
                <a:lnTo>
                  <a:pt x="849351" y="0"/>
                </a:lnTo>
                <a:lnTo>
                  <a:pt x="849351" y="849351"/>
                </a:lnTo>
                <a:lnTo>
                  <a:pt x="0" y="849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45301" y="2498749"/>
            <a:ext cx="1691598" cy="185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</a:t>
            </a:r>
          </a:p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ADVANTAGE</a:t>
            </a:r>
          </a:p>
          <a:p>
            <a:pPr algn="ctr">
              <a:lnSpc>
                <a:spcPts val="2440"/>
              </a:lnSpc>
            </a:pPr>
            <a:endParaRPr lang="en-US" sz="174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1881"/>
              </a:lnSpc>
            </a:pPr>
            <a:r>
              <a:rPr lang="en-US" sz="13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HMO Plans </a:t>
            </a:r>
            <a:r>
              <a:rPr lang="en-US" sz="13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Managed care,</a:t>
            </a:r>
          </a:p>
          <a:p>
            <a:pPr algn="ctr">
              <a:lnSpc>
                <a:spcPts val="1881"/>
              </a:lnSpc>
            </a:pPr>
            <a:r>
              <a:rPr lang="en-US" sz="13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copays, networks</a:t>
            </a:r>
          </a:p>
          <a:p>
            <a:pPr algn="ctr">
              <a:lnSpc>
                <a:spcPts val="1881"/>
              </a:lnSpc>
            </a:pPr>
            <a:endParaRPr lang="en-US" sz="134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74999" y="2498749"/>
            <a:ext cx="1440017" cy="202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</a:t>
            </a:r>
          </a:p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ADVANTAGE</a:t>
            </a:r>
          </a:p>
          <a:p>
            <a:pPr algn="ctr">
              <a:lnSpc>
                <a:spcPts val="2440"/>
              </a:lnSpc>
            </a:pPr>
            <a:endParaRPr lang="en-US" sz="174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1881"/>
              </a:lnSpc>
            </a:pPr>
            <a:r>
              <a:rPr lang="en-US" sz="13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PPO Plans</a:t>
            </a:r>
          </a:p>
          <a:p>
            <a:pPr algn="ctr">
              <a:lnSpc>
                <a:spcPts val="1881"/>
              </a:lnSpc>
            </a:pPr>
            <a:r>
              <a:rPr lang="en-US" sz="13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Monthly costs, copays in and out of networks</a:t>
            </a:r>
          </a:p>
          <a:p>
            <a:pPr algn="ctr">
              <a:lnSpc>
                <a:spcPts val="1321"/>
              </a:lnSpc>
            </a:pPr>
            <a:endParaRPr lang="en-US" sz="134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1336435" y="1903810"/>
            <a:ext cx="6788965" cy="0"/>
          </a:xfrm>
          <a:prstGeom prst="line">
            <a:avLst/>
          </a:prstGeom>
          <a:ln w="38100" cap="flat">
            <a:solidFill>
              <a:srgbClr val="FFC72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987535" y="1554910"/>
            <a:ext cx="697799" cy="697799"/>
            <a:chOff x="0" y="0"/>
            <a:chExt cx="40640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064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r>
                <a:rPr lang="en-US" sz="26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4347" y="1554910"/>
            <a:ext cx="697799" cy="697799"/>
            <a:chOff x="0" y="0"/>
            <a:chExt cx="40640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064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r>
                <a:rPr lang="en-US" sz="26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44646" y="1554910"/>
            <a:ext cx="697799" cy="697799"/>
            <a:chOff x="0" y="0"/>
            <a:chExt cx="40640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4064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r>
                <a:rPr lang="en-US" sz="26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125400" y="1554910"/>
            <a:ext cx="697799" cy="697799"/>
            <a:chOff x="0" y="0"/>
            <a:chExt cx="406400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064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r>
                <a:rPr lang="en-US" sz="26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603750" y="3356602"/>
            <a:ext cx="438694" cy="336142"/>
            <a:chOff x="0" y="0"/>
            <a:chExt cx="530387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0387" cy="406400"/>
            </a:xfrm>
            <a:custGeom>
              <a:avLst/>
              <a:gdLst/>
              <a:ahLst/>
              <a:cxnLst/>
              <a:rect l="l" t="t" r="r" b="b"/>
              <a:pathLst>
                <a:path w="530387" h="406400">
                  <a:moveTo>
                    <a:pt x="327187" y="0"/>
                  </a:moveTo>
                  <a:cubicBezTo>
                    <a:pt x="439411" y="0"/>
                    <a:pt x="530387" y="90976"/>
                    <a:pt x="530387" y="203200"/>
                  </a:cubicBezTo>
                  <a:cubicBezTo>
                    <a:pt x="530387" y="315424"/>
                    <a:pt x="439411" y="406400"/>
                    <a:pt x="32718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5D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530387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5"/>
                </a:lnSpc>
              </a:pPr>
              <a:r>
                <a:rPr lang="en-US" sz="13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or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0" y="5676946"/>
            <a:ext cx="9753600" cy="1638254"/>
          </a:xfrm>
          <a:custGeom>
            <a:avLst/>
            <a:gdLst/>
            <a:ahLst/>
            <a:cxnLst/>
            <a:rect l="l" t="t" r="r" b="b"/>
            <a:pathLst>
              <a:path w="9753600" h="1638254">
                <a:moveTo>
                  <a:pt x="0" y="0"/>
                </a:moveTo>
                <a:lnTo>
                  <a:pt x="9753600" y="0"/>
                </a:lnTo>
                <a:lnTo>
                  <a:pt x="9753600" y="1638254"/>
                </a:lnTo>
                <a:lnTo>
                  <a:pt x="0" y="1638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8690" b="-682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644328" y="582601"/>
            <a:ext cx="6464945" cy="58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Medicare Options Review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0636" y="2498749"/>
            <a:ext cx="1691598" cy="161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EMPLOYER </a:t>
            </a:r>
          </a:p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GROUP PLAN</a:t>
            </a:r>
          </a:p>
          <a:p>
            <a:pPr algn="ctr">
              <a:lnSpc>
                <a:spcPts val="2440"/>
              </a:lnSpc>
            </a:pPr>
            <a:endParaRPr lang="en-US" sz="174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1881"/>
              </a:lnSpc>
            </a:pPr>
            <a:r>
              <a:rPr lang="en-US" sz="13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May have higher copay, deductibles, and coinsurance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97447" y="2498749"/>
            <a:ext cx="1691598" cy="1380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ORIGINAL MEDICARE</a:t>
            </a:r>
          </a:p>
          <a:p>
            <a:pPr algn="ctr">
              <a:lnSpc>
                <a:spcPts val="2440"/>
              </a:lnSpc>
            </a:pPr>
            <a:endParaRPr lang="en-US" sz="174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1881"/>
              </a:lnSpc>
            </a:pPr>
            <a:r>
              <a:rPr lang="en-US" sz="13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80/20 Split</a:t>
            </a:r>
          </a:p>
          <a:p>
            <a:pPr algn="ctr">
              <a:lnSpc>
                <a:spcPts val="1881"/>
              </a:lnSpc>
            </a:pPr>
            <a:endParaRPr lang="en-US" sz="134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586137" y="2498749"/>
            <a:ext cx="1691598" cy="307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</a:t>
            </a:r>
          </a:p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SUPPLEMENT</a:t>
            </a:r>
          </a:p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with stand-alone PRESCRIPTION DRUG PLAN</a:t>
            </a:r>
          </a:p>
          <a:p>
            <a:pPr algn="ctr">
              <a:lnSpc>
                <a:spcPts val="2440"/>
              </a:lnSpc>
            </a:pPr>
            <a:endParaRPr lang="en-US" sz="174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1881"/>
              </a:lnSpc>
            </a:pPr>
            <a:r>
              <a:rPr lang="en-US" sz="13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Monthly costs, any provider that accepts Medicare</a:t>
            </a:r>
          </a:p>
          <a:p>
            <a:pPr algn="ctr">
              <a:lnSpc>
                <a:spcPts val="1881"/>
              </a:lnSpc>
            </a:pPr>
            <a:endParaRPr lang="en-US" sz="134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4684" y="3578824"/>
            <a:ext cx="6964233" cy="3197726"/>
            <a:chOff x="0" y="0"/>
            <a:chExt cx="9285644" cy="426363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285644" cy="4263634"/>
              <a:chOff x="0" y="0"/>
              <a:chExt cx="2579346" cy="11843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79345" cy="1184343"/>
              </a:xfrm>
              <a:custGeom>
                <a:avLst/>
                <a:gdLst/>
                <a:ahLst/>
                <a:cxnLst/>
                <a:rect l="l" t="t" r="r" b="b"/>
                <a:pathLst>
                  <a:path w="2579345" h="1184343">
                    <a:moveTo>
                      <a:pt x="40020" y="0"/>
                    </a:moveTo>
                    <a:lnTo>
                      <a:pt x="2539325" y="0"/>
                    </a:lnTo>
                    <a:cubicBezTo>
                      <a:pt x="2561428" y="0"/>
                      <a:pt x="2579345" y="17918"/>
                      <a:pt x="2579345" y="40020"/>
                    </a:cubicBezTo>
                    <a:lnTo>
                      <a:pt x="2579345" y="1144323"/>
                    </a:lnTo>
                    <a:cubicBezTo>
                      <a:pt x="2579345" y="1166425"/>
                      <a:pt x="2561428" y="1184343"/>
                      <a:pt x="2539325" y="1184343"/>
                    </a:cubicBezTo>
                    <a:lnTo>
                      <a:pt x="40020" y="1184343"/>
                    </a:lnTo>
                    <a:cubicBezTo>
                      <a:pt x="17918" y="1184343"/>
                      <a:pt x="0" y="1166425"/>
                      <a:pt x="0" y="1144323"/>
                    </a:cubicBezTo>
                    <a:lnTo>
                      <a:pt x="0" y="40020"/>
                    </a:lnTo>
                    <a:cubicBezTo>
                      <a:pt x="0" y="17918"/>
                      <a:pt x="17918" y="0"/>
                      <a:pt x="40020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579346" cy="123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  <p:sp>
          <p:nvSpPr>
            <p:cNvPr id="6" name="AutoShape 6"/>
            <p:cNvSpPr/>
            <p:nvPr/>
          </p:nvSpPr>
          <p:spPr>
            <a:xfrm flipV="1">
              <a:off x="1035407" y="1025976"/>
              <a:ext cx="721482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035407" y="1919009"/>
              <a:ext cx="721482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1035407" y="2812043"/>
              <a:ext cx="7214829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5085" y="376442"/>
              <a:ext cx="8115474" cy="36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9"/>
                </a:lnSpc>
              </a:pPr>
              <a:r>
                <a:rPr lang="en-US" sz="1657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KNOWLEDGEABLE AND PERSONALIZED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85085" y="1250978"/>
              <a:ext cx="8115474" cy="36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9"/>
                </a:lnSpc>
              </a:pPr>
              <a:r>
                <a:rPr lang="en-US" sz="1657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EDUCATION ON THE MEDICARE PLAN OPTIONS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85085" y="2147609"/>
              <a:ext cx="8115474" cy="36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9"/>
                </a:lnSpc>
              </a:pPr>
              <a:r>
                <a:rPr lang="en-US" sz="1657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NO-COST ANNUAL PLAN REVIEW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85085" y="3078743"/>
              <a:ext cx="8115474" cy="743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9"/>
                </a:lnSpc>
              </a:pPr>
              <a:r>
                <a:rPr lang="en-US" sz="1657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 WILL BE HERE ALL YEAR ROUND TO HELP YOU WITH ANY  QUESTIONS, CONCERNS, AND PLAN ISSUES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0"/>
            <a:ext cx="9753600" cy="2161721"/>
          </a:xfrm>
          <a:custGeom>
            <a:avLst/>
            <a:gdLst/>
            <a:ahLst/>
            <a:cxnLst/>
            <a:rect l="l" t="t" r="r" b="b"/>
            <a:pathLst>
              <a:path w="9753600" h="2161721">
                <a:moveTo>
                  <a:pt x="0" y="0"/>
                </a:moveTo>
                <a:lnTo>
                  <a:pt x="9753600" y="0"/>
                </a:lnTo>
                <a:lnTo>
                  <a:pt x="9753600" y="2161721"/>
                </a:lnTo>
                <a:lnTo>
                  <a:pt x="0" y="2161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028" b="-1088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33400" y="2701940"/>
            <a:ext cx="8686800" cy="662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My service and promise to you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94684" y="1759247"/>
            <a:ext cx="6964233" cy="804947"/>
            <a:chOff x="0" y="0"/>
            <a:chExt cx="3516086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16086" cy="406400"/>
            </a:xfrm>
            <a:custGeom>
              <a:avLst/>
              <a:gdLst/>
              <a:ahLst/>
              <a:cxnLst/>
              <a:rect l="l" t="t" r="r" b="b"/>
              <a:pathLst>
                <a:path w="3516086" h="406400">
                  <a:moveTo>
                    <a:pt x="3312886" y="0"/>
                  </a:moveTo>
                  <a:cubicBezTo>
                    <a:pt x="3425110" y="0"/>
                    <a:pt x="3516086" y="90976"/>
                    <a:pt x="3516086" y="203200"/>
                  </a:cubicBezTo>
                  <a:cubicBezTo>
                    <a:pt x="3516086" y="315424"/>
                    <a:pt x="3425110" y="406400"/>
                    <a:pt x="33128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5D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516086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Working With Me, A Licensed Insurance Agent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4038716"/>
          </a:xfrm>
          <a:custGeom>
            <a:avLst/>
            <a:gdLst/>
            <a:ahLst/>
            <a:cxnLst/>
            <a:rect l="l" t="t" r="r" b="b"/>
            <a:pathLst>
              <a:path w="9753600" h="4038716">
                <a:moveTo>
                  <a:pt x="0" y="0"/>
                </a:moveTo>
                <a:lnTo>
                  <a:pt x="9753600" y="0"/>
                </a:lnTo>
                <a:lnTo>
                  <a:pt x="9753600" y="4038716"/>
                </a:lnTo>
                <a:lnTo>
                  <a:pt x="0" y="403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65465" y="4548759"/>
            <a:ext cx="7422670" cy="198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 understand everyone has different health and budgetary needs and one plan does not fit all. 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FFC7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We’ll work together to find the plan that best fits your needs.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61436" y="4087294"/>
            <a:ext cx="7007867" cy="2194560"/>
            <a:chOff x="0" y="0"/>
            <a:chExt cx="259550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95506" cy="812800"/>
            </a:xfrm>
            <a:custGeom>
              <a:avLst/>
              <a:gdLst/>
              <a:ahLst/>
              <a:cxnLst/>
              <a:rect l="l" t="t" r="r" b="b"/>
              <a:pathLst>
                <a:path w="2595506" h="812800">
                  <a:moveTo>
                    <a:pt x="39771" y="0"/>
                  </a:moveTo>
                  <a:lnTo>
                    <a:pt x="2555735" y="0"/>
                  </a:lnTo>
                  <a:cubicBezTo>
                    <a:pt x="2566283" y="0"/>
                    <a:pt x="2576399" y="4190"/>
                    <a:pt x="2583858" y="11649"/>
                  </a:cubicBezTo>
                  <a:cubicBezTo>
                    <a:pt x="2591316" y="19107"/>
                    <a:pt x="2595506" y="29223"/>
                    <a:pt x="2595506" y="39771"/>
                  </a:cubicBezTo>
                  <a:lnTo>
                    <a:pt x="2595506" y="773029"/>
                  </a:lnTo>
                  <a:cubicBezTo>
                    <a:pt x="2595506" y="783577"/>
                    <a:pt x="2591316" y="793693"/>
                    <a:pt x="2583858" y="801151"/>
                  </a:cubicBezTo>
                  <a:cubicBezTo>
                    <a:pt x="2576399" y="808610"/>
                    <a:pt x="2566283" y="812800"/>
                    <a:pt x="2555735" y="812800"/>
                  </a:cubicBezTo>
                  <a:lnTo>
                    <a:pt x="39771" y="812800"/>
                  </a:lnTo>
                  <a:cubicBezTo>
                    <a:pt x="29223" y="812800"/>
                    <a:pt x="19107" y="808610"/>
                    <a:pt x="11649" y="801151"/>
                  </a:cubicBezTo>
                  <a:cubicBezTo>
                    <a:pt x="4190" y="793693"/>
                    <a:pt x="0" y="783577"/>
                    <a:pt x="0" y="773029"/>
                  </a:cubicBezTo>
                  <a:lnTo>
                    <a:pt x="0" y="39771"/>
                  </a:lnTo>
                  <a:cubicBezTo>
                    <a:pt x="0" y="29223"/>
                    <a:pt x="4190" y="19107"/>
                    <a:pt x="11649" y="11649"/>
                  </a:cubicBezTo>
                  <a:cubicBezTo>
                    <a:pt x="19107" y="4190"/>
                    <a:pt x="29223" y="0"/>
                    <a:pt x="3977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595506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75"/>
                </a:lnSpc>
              </a:pPr>
              <a:r>
                <a:rPr lang="en-US" sz="31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Agent Name</a:t>
              </a:r>
            </a:p>
            <a:p>
              <a:pPr algn="ctr">
                <a:lnSpc>
                  <a:spcPts val="3875"/>
                </a:lnSpc>
              </a:pPr>
              <a:r>
                <a:rPr lang="en-US" sz="31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Phone Number</a:t>
              </a:r>
            </a:p>
            <a:p>
              <a:pPr algn="ctr">
                <a:lnSpc>
                  <a:spcPts val="2875"/>
                </a:lnSpc>
              </a:pPr>
              <a:r>
                <a:rPr lang="en-US" sz="23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License #</a:t>
              </a:r>
            </a:p>
            <a:p>
              <a:pPr algn="ctr">
                <a:lnSpc>
                  <a:spcPts val="2875"/>
                </a:lnSpc>
              </a:pPr>
              <a:r>
                <a:rPr lang="en-US" sz="23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Email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84297" y="2135683"/>
            <a:ext cx="6985007" cy="9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353" spc="11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 am here to help you at no cost or obligation to you!</a:t>
            </a:r>
          </a:p>
        </p:txBody>
      </p:sp>
      <p:sp>
        <p:nvSpPr>
          <p:cNvPr id="7" name="Freeform 7"/>
          <p:cNvSpPr/>
          <p:nvPr/>
        </p:nvSpPr>
        <p:spPr>
          <a:xfrm>
            <a:off x="3494196" y="527332"/>
            <a:ext cx="2765208" cy="1191553"/>
          </a:xfrm>
          <a:custGeom>
            <a:avLst/>
            <a:gdLst/>
            <a:ahLst/>
            <a:cxnLst/>
            <a:rect l="l" t="t" r="r" b="b"/>
            <a:pathLst>
              <a:path w="2765208" h="1191553">
                <a:moveTo>
                  <a:pt x="0" y="0"/>
                </a:moveTo>
                <a:lnTo>
                  <a:pt x="2765208" y="0"/>
                </a:lnTo>
                <a:lnTo>
                  <a:pt x="2765208" y="1191553"/>
                </a:lnTo>
                <a:lnTo>
                  <a:pt x="0" y="1191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31520" y="3476424"/>
            <a:ext cx="8290560" cy="34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</a:pPr>
            <a:r>
              <a:rPr lang="en-US" sz="2353" spc="8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My contact information: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1520" y="6597466"/>
            <a:ext cx="8290560" cy="23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553" spc="52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By calling the number above, you will be directed to a licensed insurance agent.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31520"/>
            <a:ext cx="11132611" cy="1038846"/>
            <a:chOff x="0" y="0"/>
            <a:chExt cx="16576660" cy="1546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76659" cy="1546606"/>
            </a:xfrm>
            <a:custGeom>
              <a:avLst/>
              <a:gdLst/>
              <a:ahLst/>
              <a:cxnLst/>
              <a:rect l="l" t="t" r="r" b="b"/>
              <a:pathLst>
                <a:path w="16576659" h="1546606">
                  <a:moveTo>
                    <a:pt x="16576659" y="0"/>
                  </a:moveTo>
                  <a:lnTo>
                    <a:pt x="0" y="0"/>
                  </a:lnTo>
                  <a:lnTo>
                    <a:pt x="0" y="1546606"/>
                  </a:lnTo>
                  <a:lnTo>
                    <a:pt x="16576659" y="1546606"/>
                  </a:lnTo>
                  <a:lnTo>
                    <a:pt x="165766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73875" y="2190210"/>
            <a:ext cx="6224038" cy="415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8"/>
              </a:lnSpc>
            </a:pPr>
            <a:r>
              <a:rPr lang="en-US" sz="28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Basics ABCD</a:t>
            </a:r>
          </a:p>
          <a:p>
            <a:pPr algn="l">
              <a:lnSpc>
                <a:spcPts val="5558"/>
              </a:lnSpc>
            </a:pPr>
            <a:r>
              <a:rPr lang="en-US" sz="28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Inflation Reduction Act</a:t>
            </a:r>
          </a:p>
          <a:p>
            <a:pPr algn="l">
              <a:lnSpc>
                <a:spcPts val="5558"/>
              </a:lnSpc>
            </a:pPr>
            <a:r>
              <a:rPr lang="en-US" sz="28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2025 Part D Improvements</a:t>
            </a:r>
          </a:p>
          <a:p>
            <a:pPr algn="l">
              <a:lnSpc>
                <a:spcPts val="5558"/>
              </a:lnSpc>
            </a:pPr>
            <a:r>
              <a:rPr lang="en-US" sz="28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Impact on Medicare Coverage</a:t>
            </a:r>
          </a:p>
          <a:p>
            <a:pPr algn="l">
              <a:lnSpc>
                <a:spcPts val="5558"/>
              </a:lnSpc>
            </a:pPr>
            <a:r>
              <a:rPr lang="en-US" sz="28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can you do?</a:t>
            </a:r>
          </a:p>
          <a:p>
            <a:pPr algn="l">
              <a:lnSpc>
                <a:spcPts val="5558"/>
              </a:lnSpc>
            </a:pPr>
            <a:r>
              <a:rPr lang="en-US" sz="28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Overview</a:t>
            </a:r>
          </a:p>
        </p:txBody>
      </p:sp>
      <p:sp>
        <p:nvSpPr>
          <p:cNvPr id="5" name="Freeform 5"/>
          <p:cNvSpPr/>
          <p:nvPr/>
        </p:nvSpPr>
        <p:spPr>
          <a:xfrm>
            <a:off x="834946" y="2413329"/>
            <a:ext cx="388148" cy="388148"/>
          </a:xfrm>
          <a:custGeom>
            <a:avLst/>
            <a:gdLst/>
            <a:ahLst/>
            <a:cxnLst/>
            <a:rect l="l" t="t" r="r" b="b"/>
            <a:pathLst>
              <a:path w="388148" h="388148">
                <a:moveTo>
                  <a:pt x="0" y="0"/>
                </a:moveTo>
                <a:lnTo>
                  <a:pt x="388148" y="0"/>
                </a:lnTo>
                <a:lnTo>
                  <a:pt x="388148" y="388148"/>
                </a:lnTo>
                <a:lnTo>
                  <a:pt x="0" y="388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34946" y="3105885"/>
            <a:ext cx="388148" cy="388148"/>
          </a:xfrm>
          <a:custGeom>
            <a:avLst/>
            <a:gdLst/>
            <a:ahLst/>
            <a:cxnLst/>
            <a:rect l="l" t="t" r="r" b="b"/>
            <a:pathLst>
              <a:path w="388148" h="388148">
                <a:moveTo>
                  <a:pt x="0" y="0"/>
                </a:moveTo>
                <a:lnTo>
                  <a:pt x="388148" y="0"/>
                </a:lnTo>
                <a:lnTo>
                  <a:pt x="388148" y="388148"/>
                </a:lnTo>
                <a:lnTo>
                  <a:pt x="0" y="388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34946" y="3803340"/>
            <a:ext cx="388148" cy="388148"/>
          </a:xfrm>
          <a:custGeom>
            <a:avLst/>
            <a:gdLst/>
            <a:ahLst/>
            <a:cxnLst/>
            <a:rect l="l" t="t" r="r" b="b"/>
            <a:pathLst>
              <a:path w="388148" h="388148">
                <a:moveTo>
                  <a:pt x="0" y="0"/>
                </a:moveTo>
                <a:lnTo>
                  <a:pt x="388148" y="0"/>
                </a:lnTo>
                <a:lnTo>
                  <a:pt x="388148" y="388148"/>
                </a:lnTo>
                <a:lnTo>
                  <a:pt x="0" y="388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34946" y="4500795"/>
            <a:ext cx="388148" cy="388148"/>
          </a:xfrm>
          <a:custGeom>
            <a:avLst/>
            <a:gdLst/>
            <a:ahLst/>
            <a:cxnLst/>
            <a:rect l="l" t="t" r="r" b="b"/>
            <a:pathLst>
              <a:path w="388148" h="388148">
                <a:moveTo>
                  <a:pt x="0" y="0"/>
                </a:moveTo>
                <a:lnTo>
                  <a:pt x="388148" y="0"/>
                </a:lnTo>
                <a:lnTo>
                  <a:pt x="388148" y="388148"/>
                </a:lnTo>
                <a:lnTo>
                  <a:pt x="0" y="388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34946" y="5198250"/>
            <a:ext cx="388148" cy="388148"/>
          </a:xfrm>
          <a:custGeom>
            <a:avLst/>
            <a:gdLst/>
            <a:ahLst/>
            <a:cxnLst/>
            <a:rect l="l" t="t" r="r" b="b"/>
            <a:pathLst>
              <a:path w="388148" h="388148">
                <a:moveTo>
                  <a:pt x="0" y="0"/>
                </a:moveTo>
                <a:lnTo>
                  <a:pt x="388148" y="0"/>
                </a:lnTo>
                <a:lnTo>
                  <a:pt x="388148" y="388148"/>
                </a:lnTo>
                <a:lnTo>
                  <a:pt x="0" y="388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4946" y="5895705"/>
            <a:ext cx="388148" cy="388148"/>
          </a:xfrm>
          <a:custGeom>
            <a:avLst/>
            <a:gdLst/>
            <a:ahLst/>
            <a:cxnLst/>
            <a:rect l="l" t="t" r="r" b="b"/>
            <a:pathLst>
              <a:path w="388148" h="388148">
                <a:moveTo>
                  <a:pt x="0" y="0"/>
                </a:moveTo>
                <a:lnTo>
                  <a:pt x="388148" y="0"/>
                </a:lnTo>
                <a:lnTo>
                  <a:pt x="388148" y="388148"/>
                </a:lnTo>
                <a:lnTo>
                  <a:pt x="0" y="388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7697913" y="4500795"/>
            <a:ext cx="1614635" cy="2021452"/>
          </a:xfrm>
          <a:custGeom>
            <a:avLst/>
            <a:gdLst/>
            <a:ahLst/>
            <a:cxnLst/>
            <a:rect l="l" t="t" r="r" b="b"/>
            <a:pathLst>
              <a:path w="1614635" h="2021452">
                <a:moveTo>
                  <a:pt x="1614635" y="0"/>
                </a:moveTo>
                <a:lnTo>
                  <a:pt x="0" y="0"/>
                </a:lnTo>
                <a:lnTo>
                  <a:pt x="0" y="2021452"/>
                </a:lnTo>
                <a:lnTo>
                  <a:pt x="1614635" y="2021452"/>
                </a:lnTo>
                <a:lnTo>
                  <a:pt x="16146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34946" y="935664"/>
            <a:ext cx="7173008" cy="630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2"/>
              </a:lnSpc>
            </a:pPr>
            <a:r>
              <a:rPr lang="en-US" sz="4202" spc="-4">
                <a:solidFill>
                  <a:srgbClr val="081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AGENDA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2938651"/>
            <a:ext cx="8290560" cy="1437898"/>
            <a:chOff x="0" y="0"/>
            <a:chExt cx="11054080" cy="1917197"/>
          </a:xfrm>
        </p:grpSpPr>
        <p:sp>
          <p:nvSpPr>
            <p:cNvPr id="3" name="TextBox 3"/>
            <p:cNvSpPr txBox="1"/>
            <p:nvPr/>
          </p:nvSpPr>
          <p:spPr>
            <a:xfrm>
              <a:off x="0" y="-114300"/>
              <a:ext cx="11054080" cy="1362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97"/>
                </a:lnSpc>
              </a:pPr>
              <a:r>
                <a:rPr lang="en-US" sz="614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 Medicare Basics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4064000" y="1698125"/>
              <a:ext cx="2926080" cy="219072"/>
              <a:chOff x="0" y="0"/>
              <a:chExt cx="812800" cy="608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608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853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60853"/>
                    </a:lnTo>
                    <a:lnTo>
                      <a:pt x="0" y="60853"/>
                    </a:lnTo>
                    <a:close/>
                  </a:path>
                </a:pathLst>
              </a:custGeom>
              <a:solidFill>
                <a:srgbClr val="FFC7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12800" cy="108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3397568"/>
            <a:ext cx="8290560" cy="3588317"/>
            <a:chOff x="0" y="0"/>
            <a:chExt cx="3070578" cy="13290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0578" cy="1329006"/>
            </a:xfrm>
            <a:custGeom>
              <a:avLst/>
              <a:gdLst/>
              <a:ahLst/>
              <a:cxnLst/>
              <a:rect l="l" t="t" r="r" b="b"/>
              <a:pathLst>
                <a:path w="3070578" h="1329006">
                  <a:moveTo>
                    <a:pt x="0" y="0"/>
                  </a:moveTo>
                  <a:lnTo>
                    <a:pt x="3070578" y="0"/>
                  </a:lnTo>
                  <a:lnTo>
                    <a:pt x="3070578" y="1329006"/>
                  </a:lnTo>
                  <a:lnTo>
                    <a:pt x="0" y="132900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81B2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070578" cy="1338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4220" y="4345757"/>
            <a:ext cx="1619659" cy="2362498"/>
            <a:chOff x="0" y="0"/>
            <a:chExt cx="677230" cy="9878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7230" cy="987834"/>
            </a:xfrm>
            <a:custGeom>
              <a:avLst/>
              <a:gdLst/>
              <a:ahLst/>
              <a:cxnLst/>
              <a:rect l="l" t="t" r="r" b="b"/>
              <a:pathLst>
                <a:path w="677230" h="987834">
                  <a:moveTo>
                    <a:pt x="0" y="0"/>
                  </a:moveTo>
                  <a:lnTo>
                    <a:pt x="677230" y="0"/>
                  </a:lnTo>
                  <a:lnTo>
                    <a:pt x="677230" y="987834"/>
                  </a:lnTo>
                  <a:lnTo>
                    <a:pt x="0" y="987834"/>
                  </a:lnTo>
                  <a:close/>
                </a:path>
              </a:pathLst>
            </a:custGeom>
            <a:solidFill>
              <a:srgbClr val="D5D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677230" cy="9878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25614" y="4345757"/>
            <a:ext cx="1619659" cy="2362498"/>
            <a:chOff x="0" y="0"/>
            <a:chExt cx="677230" cy="9878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7230" cy="987834"/>
            </a:xfrm>
            <a:custGeom>
              <a:avLst/>
              <a:gdLst/>
              <a:ahLst/>
              <a:cxnLst/>
              <a:rect l="l" t="t" r="r" b="b"/>
              <a:pathLst>
                <a:path w="677230" h="987834">
                  <a:moveTo>
                    <a:pt x="0" y="0"/>
                  </a:moveTo>
                  <a:lnTo>
                    <a:pt x="677230" y="0"/>
                  </a:lnTo>
                  <a:lnTo>
                    <a:pt x="677230" y="987834"/>
                  </a:lnTo>
                  <a:lnTo>
                    <a:pt x="0" y="987834"/>
                  </a:lnTo>
                  <a:close/>
                </a:path>
              </a:pathLst>
            </a:custGeom>
            <a:solidFill>
              <a:srgbClr val="D5D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677230" cy="9878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64718" y="4345757"/>
            <a:ext cx="3189456" cy="2362498"/>
            <a:chOff x="0" y="0"/>
            <a:chExt cx="1404085" cy="10400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4085" cy="1040036"/>
            </a:xfrm>
            <a:custGeom>
              <a:avLst/>
              <a:gdLst/>
              <a:ahLst/>
              <a:cxnLst/>
              <a:rect l="l" t="t" r="r" b="b"/>
              <a:pathLst>
                <a:path w="1404085" h="1040036">
                  <a:moveTo>
                    <a:pt x="0" y="0"/>
                  </a:moveTo>
                  <a:lnTo>
                    <a:pt x="1404085" y="0"/>
                  </a:lnTo>
                  <a:lnTo>
                    <a:pt x="1404085" y="1040036"/>
                  </a:lnTo>
                  <a:lnTo>
                    <a:pt x="0" y="1040036"/>
                  </a:lnTo>
                  <a:close/>
                </a:path>
              </a:pathLst>
            </a:custGeom>
            <a:solidFill>
              <a:srgbClr val="D5D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404085" cy="1040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565382" y="4497442"/>
            <a:ext cx="1283879" cy="1283879"/>
          </a:xfrm>
          <a:custGeom>
            <a:avLst/>
            <a:gdLst/>
            <a:ahLst/>
            <a:cxnLst/>
            <a:rect l="l" t="t" r="r" b="b"/>
            <a:pathLst>
              <a:path w="1283879" h="1283879">
                <a:moveTo>
                  <a:pt x="0" y="0"/>
                </a:moveTo>
                <a:lnTo>
                  <a:pt x="1283879" y="0"/>
                </a:lnTo>
                <a:lnTo>
                  <a:pt x="1283879" y="1283878"/>
                </a:lnTo>
                <a:lnTo>
                  <a:pt x="0" y="1283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31520" y="509134"/>
            <a:ext cx="8290560" cy="2917758"/>
            <a:chOff x="0" y="0"/>
            <a:chExt cx="3070578" cy="10806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70578" cy="1080651"/>
            </a:xfrm>
            <a:custGeom>
              <a:avLst/>
              <a:gdLst/>
              <a:ahLst/>
              <a:cxnLst/>
              <a:rect l="l" t="t" r="r" b="b"/>
              <a:pathLst>
                <a:path w="3070578" h="1080651">
                  <a:moveTo>
                    <a:pt x="0" y="0"/>
                  </a:moveTo>
                  <a:lnTo>
                    <a:pt x="3070578" y="0"/>
                  </a:lnTo>
                  <a:lnTo>
                    <a:pt x="3070578" y="1080651"/>
                  </a:lnTo>
                  <a:lnTo>
                    <a:pt x="0" y="1080651"/>
                  </a:ln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3070578" cy="1090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0691" y="1246449"/>
            <a:ext cx="3579085" cy="1846319"/>
            <a:chOff x="0" y="0"/>
            <a:chExt cx="157561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75611" cy="812800"/>
            </a:xfrm>
            <a:custGeom>
              <a:avLst/>
              <a:gdLst/>
              <a:ahLst/>
              <a:cxnLst/>
              <a:rect l="l" t="t" r="r" b="b"/>
              <a:pathLst>
                <a:path w="1575611" h="812800">
                  <a:moveTo>
                    <a:pt x="0" y="0"/>
                  </a:moveTo>
                  <a:lnTo>
                    <a:pt x="1575611" y="0"/>
                  </a:lnTo>
                  <a:lnTo>
                    <a:pt x="157561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5D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575611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83824" y="1246449"/>
            <a:ext cx="3579085" cy="1846319"/>
            <a:chOff x="0" y="0"/>
            <a:chExt cx="157561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75611" cy="812800"/>
            </a:xfrm>
            <a:custGeom>
              <a:avLst/>
              <a:gdLst/>
              <a:ahLst/>
              <a:cxnLst/>
              <a:rect l="l" t="t" r="r" b="b"/>
              <a:pathLst>
                <a:path w="1575611" h="812800">
                  <a:moveTo>
                    <a:pt x="0" y="0"/>
                  </a:moveTo>
                  <a:lnTo>
                    <a:pt x="1575611" y="0"/>
                  </a:lnTo>
                  <a:lnTo>
                    <a:pt x="157561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5DC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1575611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2267429" y="1361226"/>
            <a:ext cx="1225609" cy="1225609"/>
          </a:xfrm>
          <a:custGeom>
            <a:avLst/>
            <a:gdLst/>
            <a:ahLst/>
            <a:cxnLst/>
            <a:rect l="l" t="t" r="r" b="b"/>
            <a:pathLst>
              <a:path w="1225609" h="1225609">
                <a:moveTo>
                  <a:pt x="0" y="0"/>
                </a:moveTo>
                <a:lnTo>
                  <a:pt x="1225609" y="0"/>
                </a:lnTo>
                <a:lnTo>
                  <a:pt x="1225609" y="1225609"/>
                </a:lnTo>
                <a:lnTo>
                  <a:pt x="0" y="1225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083870" y="4672943"/>
            <a:ext cx="1303147" cy="1303147"/>
          </a:xfrm>
          <a:custGeom>
            <a:avLst/>
            <a:gdLst/>
            <a:ahLst/>
            <a:cxnLst/>
            <a:rect l="l" t="t" r="r" b="b"/>
            <a:pathLst>
              <a:path w="1303147" h="1303147">
                <a:moveTo>
                  <a:pt x="0" y="0"/>
                </a:moveTo>
                <a:lnTo>
                  <a:pt x="1303147" y="0"/>
                </a:lnTo>
                <a:lnTo>
                  <a:pt x="1303147" y="1303147"/>
                </a:lnTo>
                <a:lnTo>
                  <a:pt x="0" y="13031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354985" y="1455648"/>
            <a:ext cx="1036764" cy="1036764"/>
          </a:xfrm>
          <a:custGeom>
            <a:avLst/>
            <a:gdLst/>
            <a:ahLst/>
            <a:cxnLst/>
            <a:rect l="l" t="t" r="r" b="b"/>
            <a:pathLst>
              <a:path w="1036764" h="1036764">
                <a:moveTo>
                  <a:pt x="0" y="0"/>
                </a:moveTo>
                <a:lnTo>
                  <a:pt x="1036763" y="0"/>
                </a:lnTo>
                <a:lnTo>
                  <a:pt x="1036763" y="1036764"/>
                </a:lnTo>
                <a:lnTo>
                  <a:pt x="0" y="10367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53575" y="4754617"/>
            <a:ext cx="1139800" cy="1139800"/>
          </a:xfrm>
          <a:custGeom>
            <a:avLst/>
            <a:gdLst/>
            <a:ahLst/>
            <a:cxnLst/>
            <a:rect l="l" t="t" r="r" b="b"/>
            <a:pathLst>
              <a:path w="1139800" h="1139800">
                <a:moveTo>
                  <a:pt x="0" y="0"/>
                </a:moveTo>
                <a:lnTo>
                  <a:pt x="1139800" y="0"/>
                </a:lnTo>
                <a:lnTo>
                  <a:pt x="1139800" y="1139800"/>
                </a:lnTo>
                <a:lnTo>
                  <a:pt x="0" y="1139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1090691" y="1246449"/>
            <a:ext cx="514890" cy="51489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083824" y="1246449"/>
            <a:ext cx="514890" cy="514890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74220" y="4353093"/>
            <a:ext cx="514890" cy="514890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3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925614" y="4345757"/>
            <a:ext cx="514890" cy="514890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4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564718" y="4345757"/>
            <a:ext cx="514890" cy="514890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81B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5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306852" y="5443284"/>
            <a:ext cx="876206" cy="336142"/>
            <a:chOff x="0" y="0"/>
            <a:chExt cx="1059346" cy="4064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59346" cy="406400"/>
            </a:xfrm>
            <a:custGeom>
              <a:avLst/>
              <a:gdLst/>
              <a:ahLst/>
              <a:cxnLst/>
              <a:rect l="l" t="t" r="r" b="b"/>
              <a:pathLst>
                <a:path w="1059346" h="406400">
                  <a:moveTo>
                    <a:pt x="856146" y="0"/>
                  </a:moveTo>
                  <a:cubicBezTo>
                    <a:pt x="968370" y="0"/>
                    <a:pt x="1059346" y="90976"/>
                    <a:pt x="1059346" y="203200"/>
                  </a:cubicBezTo>
                  <a:cubicBezTo>
                    <a:pt x="1059346" y="315424"/>
                    <a:pt x="968370" y="406400"/>
                    <a:pt x="85614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19050"/>
              <a:ext cx="1059346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5"/>
                </a:lnSpc>
              </a:pPr>
              <a:r>
                <a:rPr lang="en-US" sz="13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and/or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761041" y="5443284"/>
            <a:ext cx="587909" cy="336142"/>
            <a:chOff x="0" y="0"/>
            <a:chExt cx="710791" cy="4064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710791" cy="406400"/>
            </a:xfrm>
            <a:custGeom>
              <a:avLst/>
              <a:gdLst/>
              <a:ahLst/>
              <a:cxnLst/>
              <a:rect l="l" t="t" r="r" b="b"/>
              <a:pathLst>
                <a:path w="710791" h="406400">
                  <a:moveTo>
                    <a:pt x="507591" y="0"/>
                  </a:moveTo>
                  <a:cubicBezTo>
                    <a:pt x="619815" y="0"/>
                    <a:pt x="710791" y="90976"/>
                    <a:pt x="710791" y="203200"/>
                  </a:cubicBezTo>
                  <a:cubicBezTo>
                    <a:pt x="710791" y="315424"/>
                    <a:pt x="619815" y="406400"/>
                    <a:pt x="5075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81B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19050"/>
              <a:ext cx="710791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5"/>
                </a:lnSpc>
              </a:pPr>
              <a:r>
                <a:rPr lang="en-US" sz="13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OR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2037922" y="4059805"/>
            <a:ext cx="3255722" cy="2926080"/>
          </a:xfrm>
          <a:custGeom>
            <a:avLst/>
            <a:gdLst/>
            <a:ahLst/>
            <a:cxnLst/>
            <a:rect l="l" t="t" r="r" b="b"/>
            <a:pathLst>
              <a:path w="3255722" h="2926080">
                <a:moveTo>
                  <a:pt x="0" y="0"/>
                </a:moveTo>
                <a:lnTo>
                  <a:pt x="3255722" y="0"/>
                </a:lnTo>
                <a:lnTo>
                  <a:pt x="3255722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2292288" y="3609975"/>
            <a:ext cx="5169024" cy="34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81B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have options for additional coverage: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15194" y="2619171"/>
            <a:ext cx="3330079" cy="29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5"/>
              </a:lnSpc>
            </a:pPr>
            <a:r>
              <a:rPr lang="en-US" sz="16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A (Hospital Insurance)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78541" y="5865842"/>
            <a:ext cx="1411019" cy="50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5"/>
              </a:lnSpc>
            </a:pPr>
            <a:r>
              <a:rPr lang="en-US" sz="14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Medicare Supplement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49024" y="5809961"/>
            <a:ext cx="3220844" cy="82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5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C</a:t>
            </a:r>
          </a:p>
          <a:p>
            <a:pPr algn="ctr">
              <a:lnSpc>
                <a:spcPts val="2215"/>
              </a:lnSpc>
            </a:pPr>
            <a:r>
              <a:rPr lang="en-US" sz="15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(Medicare Advantage)</a:t>
            </a:r>
          </a:p>
          <a:p>
            <a:pPr algn="ctr">
              <a:lnSpc>
                <a:spcPts val="2215"/>
              </a:lnSpc>
            </a:pPr>
            <a:r>
              <a:rPr lang="en-US" sz="15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May include Rx Plan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083824" y="2619171"/>
            <a:ext cx="3579085" cy="29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5"/>
              </a:lnSpc>
            </a:pPr>
            <a:r>
              <a:rPr lang="en-US" sz="16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B (Medical Insurance)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644179" y="721995"/>
            <a:ext cx="2465243" cy="33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Original Medicare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998538" y="5865842"/>
            <a:ext cx="1473810" cy="76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5"/>
              </a:lnSpc>
            </a:pPr>
            <a:r>
              <a:rPr lang="en-US" sz="14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 D (Prescription Drug)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2559350"/>
            <a:ext cx="8290560" cy="2529783"/>
            <a:chOff x="0" y="0"/>
            <a:chExt cx="11054080" cy="3373043"/>
          </a:xfrm>
        </p:grpSpPr>
        <p:sp>
          <p:nvSpPr>
            <p:cNvPr id="3" name="TextBox 3"/>
            <p:cNvSpPr txBox="1"/>
            <p:nvPr/>
          </p:nvSpPr>
          <p:spPr>
            <a:xfrm>
              <a:off x="0" y="-114300"/>
              <a:ext cx="11054080" cy="2818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97"/>
                </a:lnSpc>
              </a:pPr>
              <a:r>
                <a:rPr lang="en-US" sz="614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 Inflation Reduction Act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4064000" y="3153971"/>
              <a:ext cx="2926080" cy="219072"/>
              <a:chOff x="0" y="0"/>
              <a:chExt cx="812800" cy="608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608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853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60853"/>
                    </a:lnTo>
                    <a:lnTo>
                      <a:pt x="0" y="60853"/>
                    </a:lnTo>
                    <a:close/>
                  </a:path>
                </a:pathLst>
              </a:custGeom>
              <a:solidFill>
                <a:srgbClr val="FFC7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12800" cy="108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5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221" y="674370"/>
            <a:ext cx="859617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Concerns about the cost of prescription drugs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0884" y="4780875"/>
            <a:ext cx="2226353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82% of adults think the cost of prescription drugs is unreasonable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32408" y="4780875"/>
            <a:ext cx="2634530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About 30% of adults say in the last year, they have not taken prescription medicines as directed because of cost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32833" y="4780875"/>
            <a:ext cx="2162691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28% of adults say it is very difficult for them to afford to pay for their prescription drugs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2632" y="6663526"/>
            <a:ext cx="5364943" cy="16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2"/>
              </a:lnSpc>
            </a:pPr>
            <a:r>
              <a:rPr lang="en-US" sz="9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Source: KFF, “Public Opinion on Prescription Drugs and Their Prices,” April 2023.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40" y="1734926"/>
            <a:ext cx="3059340" cy="30593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882" y="1734926"/>
            <a:ext cx="3059340" cy="30593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640" y="1734926"/>
            <a:ext cx="3059340" cy="3059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2221" y="5713003"/>
            <a:ext cx="5445884" cy="1041069"/>
            <a:chOff x="0" y="0"/>
            <a:chExt cx="2016994" cy="3855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6994" cy="385581"/>
            </a:xfrm>
            <a:custGeom>
              <a:avLst/>
              <a:gdLst/>
              <a:ahLst/>
              <a:cxnLst/>
              <a:rect l="l" t="t" r="r" b="b"/>
              <a:pathLst>
                <a:path w="2016994" h="385581">
                  <a:moveTo>
                    <a:pt x="51178" y="0"/>
                  </a:moveTo>
                  <a:lnTo>
                    <a:pt x="1965816" y="0"/>
                  </a:lnTo>
                  <a:cubicBezTo>
                    <a:pt x="1979389" y="0"/>
                    <a:pt x="1992407" y="5392"/>
                    <a:pt x="2002005" y="14990"/>
                  </a:cubicBezTo>
                  <a:cubicBezTo>
                    <a:pt x="2011602" y="24587"/>
                    <a:pt x="2016994" y="37605"/>
                    <a:pt x="2016994" y="51178"/>
                  </a:cubicBezTo>
                  <a:lnTo>
                    <a:pt x="2016994" y="334403"/>
                  </a:lnTo>
                  <a:cubicBezTo>
                    <a:pt x="2016994" y="362668"/>
                    <a:pt x="1994081" y="385581"/>
                    <a:pt x="1965816" y="385581"/>
                  </a:cubicBezTo>
                  <a:lnTo>
                    <a:pt x="51178" y="385581"/>
                  </a:lnTo>
                  <a:cubicBezTo>
                    <a:pt x="37605" y="385581"/>
                    <a:pt x="24587" y="380189"/>
                    <a:pt x="14990" y="370591"/>
                  </a:cubicBezTo>
                  <a:cubicBezTo>
                    <a:pt x="5392" y="360994"/>
                    <a:pt x="0" y="347976"/>
                    <a:pt x="0" y="334403"/>
                  </a:cubicBezTo>
                  <a:lnTo>
                    <a:pt x="0" y="51178"/>
                  </a:lnTo>
                  <a:cubicBezTo>
                    <a:pt x="0" y="22913"/>
                    <a:pt x="22913" y="0"/>
                    <a:pt x="51178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16994" cy="433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091466">
            <a:off x="6626173" y="2513974"/>
            <a:ext cx="5465276" cy="5415591"/>
          </a:xfrm>
          <a:custGeom>
            <a:avLst/>
            <a:gdLst/>
            <a:ahLst/>
            <a:cxnLst/>
            <a:rect l="l" t="t" r="r" b="b"/>
            <a:pathLst>
              <a:path w="5465276" h="5415591">
                <a:moveTo>
                  <a:pt x="0" y="0"/>
                </a:moveTo>
                <a:lnTo>
                  <a:pt x="5465276" y="0"/>
                </a:lnTo>
                <a:lnTo>
                  <a:pt x="5465276" y="5415591"/>
                </a:lnTo>
                <a:lnTo>
                  <a:pt x="0" y="5415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42221" y="3363117"/>
            <a:ext cx="5445884" cy="1041069"/>
            <a:chOff x="0" y="0"/>
            <a:chExt cx="2016994" cy="3855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6994" cy="385581"/>
            </a:xfrm>
            <a:custGeom>
              <a:avLst/>
              <a:gdLst/>
              <a:ahLst/>
              <a:cxnLst/>
              <a:rect l="l" t="t" r="r" b="b"/>
              <a:pathLst>
                <a:path w="2016994" h="385581">
                  <a:moveTo>
                    <a:pt x="51178" y="0"/>
                  </a:moveTo>
                  <a:lnTo>
                    <a:pt x="1965816" y="0"/>
                  </a:lnTo>
                  <a:cubicBezTo>
                    <a:pt x="1979389" y="0"/>
                    <a:pt x="1992407" y="5392"/>
                    <a:pt x="2002005" y="14990"/>
                  </a:cubicBezTo>
                  <a:cubicBezTo>
                    <a:pt x="2011602" y="24587"/>
                    <a:pt x="2016994" y="37605"/>
                    <a:pt x="2016994" y="51178"/>
                  </a:cubicBezTo>
                  <a:lnTo>
                    <a:pt x="2016994" y="334403"/>
                  </a:lnTo>
                  <a:cubicBezTo>
                    <a:pt x="2016994" y="362668"/>
                    <a:pt x="1994081" y="385581"/>
                    <a:pt x="1965816" y="385581"/>
                  </a:cubicBezTo>
                  <a:lnTo>
                    <a:pt x="51178" y="385581"/>
                  </a:lnTo>
                  <a:cubicBezTo>
                    <a:pt x="37605" y="385581"/>
                    <a:pt x="24587" y="380189"/>
                    <a:pt x="14990" y="370591"/>
                  </a:cubicBezTo>
                  <a:cubicBezTo>
                    <a:pt x="5392" y="360994"/>
                    <a:pt x="0" y="347976"/>
                    <a:pt x="0" y="334403"/>
                  </a:cubicBezTo>
                  <a:lnTo>
                    <a:pt x="0" y="51178"/>
                  </a:lnTo>
                  <a:cubicBezTo>
                    <a:pt x="0" y="22913"/>
                    <a:pt x="22913" y="0"/>
                    <a:pt x="51178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016994" cy="433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2221" y="4538584"/>
            <a:ext cx="5445884" cy="1041069"/>
            <a:chOff x="0" y="0"/>
            <a:chExt cx="2016994" cy="3855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16994" cy="385581"/>
            </a:xfrm>
            <a:custGeom>
              <a:avLst/>
              <a:gdLst/>
              <a:ahLst/>
              <a:cxnLst/>
              <a:rect l="l" t="t" r="r" b="b"/>
              <a:pathLst>
                <a:path w="2016994" h="385581">
                  <a:moveTo>
                    <a:pt x="51178" y="0"/>
                  </a:moveTo>
                  <a:lnTo>
                    <a:pt x="1965816" y="0"/>
                  </a:lnTo>
                  <a:cubicBezTo>
                    <a:pt x="1979389" y="0"/>
                    <a:pt x="1992407" y="5392"/>
                    <a:pt x="2002005" y="14990"/>
                  </a:cubicBezTo>
                  <a:cubicBezTo>
                    <a:pt x="2011602" y="24587"/>
                    <a:pt x="2016994" y="37605"/>
                    <a:pt x="2016994" y="51178"/>
                  </a:cubicBezTo>
                  <a:lnTo>
                    <a:pt x="2016994" y="334403"/>
                  </a:lnTo>
                  <a:cubicBezTo>
                    <a:pt x="2016994" y="362668"/>
                    <a:pt x="1994081" y="385581"/>
                    <a:pt x="1965816" y="385581"/>
                  </a:cubicBezTo>
                  <a:lnTo>
                    <a:pt x="51178" y="385581"/>
                  </a:lnTo>
                  <a:cubicBezTo>
                    <a:pt x="37605" y="385581"/>
                    <a:pt x="24587" y="380189"/>
                    <a:pt x="14990" y="370591"/>
                  </a:cubicBezTo>
                  <a:cubicBezTo>
                    <a:pt x="5392" y="360994"/>
                    <a:pt x="0" y="347976"/>
                    <a:pt x="0" y="334403"/>
                  </a:cubicBezTo>
                  <a:lnTo>
                    <a:pt x="0" y="51178"/>
                  </a:lnTo>
                  <a:cubicBezTo>
                    <a:pt x="0" y="22913"/>
                    <a:pt x="22913" y="0"/>
                    <a:pt x="51178" y="0"/>
                  </a:cubicBez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016994" cy="433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426471" y="3109753"/>
            <a:ext cx="3327129" cy="3644319"/>
          </a:xfrm>
          <a:custGeom>
            <a:avLst/>
            <a:gdLst/>
            <a:ahLst/>
            <a:cxnLst/>
            <a:rect l="l" t="t" r="r" b="b"/>
            <a:pathLst>
              <a:path w="3327129" h="3644319">
                <a:moveTo>
                  <a:pt x="0" y="0"/>
                </a:moveTo>
                <a:lnTo>
                  <a:pt x="3327129" y="0"/>
                </a:lnTo>
                <a:lnTo>
                  <a:pt x="3327129" y="3644319"/>
                </a:lnTo>
                <a:lnTo>
                  <a:pt x="0" y="3644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129" t="-9303" r="-34269" b="-67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42221" y="549294"/>
            <a:ext cx="859617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Solution? The Inflation Reduction Act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2221" y="1596870"/>
            <a:ext cx="8699114" cy="1610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3"/>
              </a:lnSpc>
            </a:pPr>
            <a:r>
              <a:rPr lang="en-US" sz="230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Created to provide meaningful financial relief for Medicare beneficiaries, including improvements to Medicare.</a:t>
            </a:r>
          </a:p>
          <a:p>
            <a:pPr algn="l">
              <a:lnSpc>
                <a:spcPts val="3233"/>
              </a:lnSpc>
            </a:pPr>
            <a:endParaRPr lang="en-US" sz="2309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233"/>
              </a:lnSpc>
            </a:pPr>
            <a:r>
              <a:rPr lang="en-US" sz="230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Passed in 2022 to: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2632" y="4717462"/>
            <a:ext cx="5007773" cy="63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2"/>
              </a:lnSpc>
            </a:pPr>
            <a:r>
              <a:rPr lang="en-US" sz="187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Provide affordability by lowering Medicare costs and limiting price increases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2632" y="3531111"/>
            <a:ext cx="4667658" cy="63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2"/>
              </a:lnSpc>
            </a:pPr>
            <a:r>
              <a:rPr lang="en-US" sz="187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Increase access to treatments and expand services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2632" y="5891881"/>
            <a:ext cx="4545433" cy="63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2"/>
              </a:lnSpc>
            </a:pPr>
            <a:r>
              <a:rPr lang="en-US" sz="187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Make the Medicare program more sustainable now and in the long-run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86325c-bf7c-43c7-a905-c987e2e107be" xsi:nil="true"/>
    <lcf76f155ced4ddcb4097134ff3c332f xmlns="10a163df-2918-4827-9f7d-122c4c12926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50133B69D75468B142D485A6DEEDF" ma:contentTypeVersion="14" ma:contentTypeDescription="Create a new document." ma:contentTypeScope="" ma:versionID="3e1fac990c66e00bc6a247727bbfcde5">
  <xsd:schema xmlns:xsd="http://www.w3.org/2001/XMLSchema" xmlns:xs="http://www.w3.org/2001/XMLSchema" xmlns:p="http://schemas.microsoft.com/office/2006/metadata/properties" xmlns:ns2="10a163df-2918-4827-9f7d-122c4c129269" xmlns:ns3="4e86325c-bf7c-43c7-a905-c987e2e107be" targetNamespace="http://schemas.microsoft.com/office/2006/metadata/properties" ma:root="true" ma:fieldsID="a96bcba8aacfbcffc6c91d420d3a651c" ns2:_="" ns3:_="">
    <xsd:import namespace="10a163df-2918-4827-9f7d-122c4c129269"/>
    <xsd:import namespace="4e86325c-bf7c-43c7-a905-c987e2e107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163df-2918-4827-9f7d-122c4c129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0910f8e-7abd-4696-8b94-343bd14b55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6325c-bf7c-43c7-a905-c987e2e107b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42ac1d6-7101-446f-895e-6b0bb61beb60}" ma:internalName="TaxCatchAll" ma:showField="CatchAllData" ma:web="4e86325c-bf7c-43c7-a905-c987e2e107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04D300-CC52-411F-8936-625338E1F651}">
  <ds:schemaRefs>
    <ds:schemaRef ds:uri="4e86325c-bf7c-43c7-a905-c987e2e107be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10a163df-2918-4827-9f7d-122c4c12926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B5B021-CB99-4E18-AAEB-7D0596E4D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163df-2918-4827-9f7d-122c4c129269"/>
    <ds:schemaRef ds:uri="4e86325c-bf7c-43c7-a905-c987e2e107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EA26BC-7F34-4021-99B8-9F344DB75E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2840</Words>
  <Application>Microsoft Office PowerPoint</Application>
  <PresentationFormat>Custom</PresentationFormat>
  <Paragraphs>481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AGALH_The Inflation Reduction Act</dc:title>
  <cp:lastModifiedBy>Joanna To</cp:lastModifiedBy>
  <cp:revision>2</cp:revision>
  <dcterms:created xsi:type="dcterms:W3CDTF">2006-08-16T00:00:00Z</dcterms:created>
  <dcterms:modified xsi:type="dcterms:W3CDTF">2024-09-16T06:29:22Z</dcterms:modified>
  <dc:identifier>DAGLnNBVYFU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0x01010009650133B69D75468B142D485A6DEEDF</vt:lpwstr>
  </property>
  <property fmtid="{D5CDD505-2E9C-101B-9397-08002B2CF9AE}" pid="3" name="MediaServiceImageTags">
    <vt:lpwstr/>
  </property>
</Properties>
</file>