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3004800" cy="9753600"/>
  <p:notesSz cx="13004800" cy="9753600"/>
  <p:defaultTextStyle>
    <a:defPPr>
      <a:defRPr lang="en-US"/>
    </a:defPPr>
    <a:lvl1pPr marL="0" algn="l" defTabSz="1092342" rtl="0" eaLnBrk="1" latinLnBrk="0" hangingPunct="1">
      <a:defRPr sz="2150" kern="1200">
        <a:solidFill>
          <a:schemeClr val="tx1"/>
        </a:solidFill>
        <a:latin typeface="+mn-lt"/>
        <a:ea typeface="+mn-ea"/>
        <a:cs typeface="+mn-cs"/>
      </a:defRPr>
    </a:lvl1pPr>
    <a:lvl2pPr marL="546171" algn="l" defTabSz="1092342" rtl="0" eaLnBrk="1" latinLnBrk="0" hangingPunct="1">
      <a:defRPr sz="2150" kern="1200">
        <a:solidFill>
          <a:schemeClr val="tx1"/>
        </a:solidFill>
        <a:latin typeface="+mn-lt"/>
        <a:ea typeface="+mn-ea"/>
        <a:cs typeface="+mn-cs"/>
      </a:defRPr>
    </a:lvl2pPr>
    <a:lvl3pPr marL="1092342" algn="l" defTabSz="1092342" rtl="0" eaLnBrk="1" latinLnBrk="0" hangingPunct="1">
      <a:defRPr sz="2150" kern="1200">
        <a:solidFill>
          <a:schemeClr val="tx1"/>
        </a:solidFill>
        <a:latin typeface="+mn-lt"/>
        <a:ea typeface="+mn-ea"/>
        <a:cs typeface="+mn-cs"/>
      </a:defRPr>
    </a:lvl3pPr>
    <a:lvl4pPr marL="1638513" algn="l" defTabSz="1092342" rtl="0" eaLnBrk="1" latinLnBrk="0" hangingPunct="1">
      <a:defRPr sz="2150" kern="1200">
        <a:solidFill>
          <a:schemeClr val="tx1"/>
        </a:solidFill>
        <a:latin typeface="+mn-lt"/>
        <a:ea typeface="+mn-ea"/>
        <a:cs typeface="+mn-cs"/>
      </a:defRPr>
    </a:lvl4pPr>
    <a:lvl5pPr marL="2184684" algn="l" defTabSz="1092342" rtl="0" eaLnBrk="1" latinLnBrk="0" hangingPunct="1">
      <a:defRPr sz="2150" kern="1200">
        <a:solidFill>
          <a:schemeClr val="tx1"/>
        </a:solidFill>
        <a:latin typeface="+mn-lt"/>
        <a:ea typeface="+mn-ea"/>
        <a:cs typeface="+mn-cs"/>
      </a:defRPr>
    </a:lvl5pPr>
    <a:lvl6pPr marL="2730856" algn="l" defTabSz="1092342" rtl="0" eaLnBrk="1" latinLnBrk="0" hangingPunct="1">
      <a:defRPr sz="2150" kern="1200">
        <a:solidFill>
          <a:schemeClr val="tx1"/>
        </a:solidFill>
        <a:latin typeface="+mn-lt"/>
        <a:ea typeface="+mn-ea"/>
        <a:cs typeface="+mn-cs"/>
      </a:defRPr>
    </a:lvl6pPr>
    <a:lvl7pPr marL="3277027" algn="l" defTabSz="1092342" rtl="0" eaLnBrk="1" latinLnBrk="0" hangingPunct="1">
      <a:defRPr sz="2150" kern="1200">
        <a:solidFill>
          <a:schemeClr val="tx1"/>
        </a:solidFill>
        <a:latin typeface="+mn-lt"/>
        <a:ea typeface="+mn-ea"/>
        <a:cs typeface="+mn-cs"/>
      </a:defRPr>
    </a:lvl7pPr>
    <a:lvl8pPr marL="3823198" algn="l" defTabSz="1092342" rtl="0" eaLnBrk="1" latinLnBrk="0" hangingPunct="1">
      <a:defRPr sz="2150" kern="1200">
        <a:solidFill>
          <a:schemeClr val="tx1"/>
        </a:solidFill>
        <a:latin typeface="+mn-lt"/>
        <a:ea typeface="+mn-ea"/>
        <a:cs typeface="+mn-cs"/>
      </a:defRPr>
    </a:lvl8pPr>
    <a:lvl9pPr marL="4369369" algn="l" defTabSz="1092342" rtl="0" eaLnBrk="1" latinLnBrk="0" hangingPunct="1">
      <a:defRPr sz="21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1FBA18-D30E-DC4A-B083-6B7C5A53E0F3}" v="7" dt="2023-10-20T14:33:38.9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050"/>
    <p:restoredTop sz="94694"/>
  </p:normalViewPr>
  <p:slideViewPr>
    <p:cSldViewPr snapToGrid="0">
      <p:cViewPr varScale="1">
        <p:scale>
          <a:sx n="85" d="100"/>
          <a:sy n="85" d="100"/>
        </p:scale>
        <p:origin x="9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62789-1305-4582-551E-67738696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354C-B800-39D2-8928-DFA1BB976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2EB0A-1543-4AA3-9E15-6A296E0B325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761DEF-F31B-8A67-592B-EA6B5B9AC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740146-0B12-34CA-DBA9-ECCFF9ABA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6ED35-A1FA-4F3B-B422-1D3FC4D13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85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453F36"/>
                </a:solidFill>
                <a:latin typeface="Museo Sans 500"/>
                <a:cs typeface="Museo Sans 50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1600" b="0" i="0">
                <a:solidFill>
                  <a:schemeClr val="bg1"/>
                </a:solidFill>
                <a:latin typeface="Museo Sans 500"/>
                <a:cs typeface="Museo Sans 500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0758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F354D5-EA16-3E53-EED0-B7C902C2E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AB0CB-E6F4-2A13-C212-789292684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C5E86-00C8-BE3E-6917-0D9C03D2B4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2EB0A-1543-4AA3-9E15-6A296E0B325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269EA-294F-1291-A451-CFF1578C85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B255A-D1AD-3561-B5A7-56C9E2E419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6ED35-A1FA-4F3B-B422-1D3FC4D13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85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playing chess&#10;&#10;Description automatically generated">
            <a:extLst>
              <a:ext uri="{FF2B5EF4-FFF2-40B4-BE49-F238E27FC236}">
                <a16:creationId xmlns:a16="http://schemas.microsoft.com/office/drawing/2014/main" id="{60B3634D-1977-04F6-B49C-26C7001F6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E34AEA-C145-4495-BFBF-8EDEC39A9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9700" b="1" spc="-365">
                <a:solidFill>
                  <a:srgbClr val="FFFFFF"/>
                </a:solidFill>
                <a:latin typeface="Museo Slab 700"/>
                <a:cs typeface="Museo Slab 700"/>
              </a:rPr>
              <a:t>M</a:t>
            </a:r>
            <a:r>
              <a:rPr lang="en-US" sz="9700" b="1" spc="-120">
                <a:solidFill>
                  <a:srgbClr val="FFFFFF"/>
                </a:solidFill>
                <a:latin typeface="Museo Slab 700"/>
                <a:cs typeface="Museo Slab 700"/>
              </a:rPr>
              <a:t>e</a:t>
            </a:r>
            <a:r>
              <a:rPr lang="en-US" sz="9700" b="1" spc="-210">
                <a:solidFill>
                  <a:srgbClr val="FFFFFF"/>
                </a:solidFill>
                <a:latin typeface="Museo Slab 700"/>
                <a:cs typeface="Museo Slab 700"/>
              </a:rPr>
              <a:t>d</a:t>
            </a:r>
            <a:r>
              <a:rPr lang="en-US" sz="9700" b="1" spc="-330">
                <a:solidFill>
                  <a:srgbClr val="FFFFFF"/>
                </a:solidFill>
                <a:latin typeface="Museo Slab 700"/>
                <a:cs typeface="Museo Slab 700"/>
              </a:rPr>
              <a:t>i</a:t>
            </a:r>
            <a:r>
              <a:rPr lang="en-US" sz="9700" b="1" spc="-175">
                <a:solidFill>
                  <a:srgbClr val="FFFFFF"/>
                </a:solidFill>
                <a:latin typeface="Museo Slab 700"/>
                <a:cs typeface="Museo Slab 700"/>
              </a:rPr>
              <a:t>c</a:t>
            </a:r>
            <a:r>
              <a:rPr lang="en-US" sz="9700" b="1" spc="-170">
                <a:solidFill>
                  <a:srgbClr val="FFFFFF"/>
                </a:solidFill>
                <a:latin typeface="Museo Slab 700"/>
                <a:cs typeface="Museo Slab 700"/>
              </a:rPr>
              <a:t>a</a:t>
            </a:r>
            <a:r>
              <a:rPr lang="en-US" sz="9700" b="1" spc="-220">
                <a:solidFill>
                  <a:srgbClr val="FFFFFF"/>
                </a:solidFill>
                <a:latin typeface="Museo Slab 700"/>
                <a:cs typeface="Museo Slab 700"/>
              </a:rPr>
              <a:t>r</a:t>
            </a:r>
            <a:r>
              <a:rPr lang="en-US" sz="9700" b="1">
                <a:solidFill>
                  <a:srgbClr val="FFFFFF"/>
                </a:solidFill>
                <a:latin typeface="Museo Slab 700"/>
                <a:cs typeface="Museo Slab 700"/>
              </a:rPr>
              <a:t>e 101</a:t>
            </a:r>
            <a:endParaRPr lang="en-US" sz="9700" dirty="0">
              <a:latin typeface="Museo Slab 700"/>
              <a:cs typeface="Museo Slab 700"/>
            </a:endParaRPr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EAA628E3-C303-B013-C3B3-1C233EB70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8004964"/>
            <a:ext cx="29464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77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699340-4A2F-40D5-260F-90D63E523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3955305-224E-65D1-3BFF-F51E06151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5149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4B8076-E890-4A7E-E7F6-A654B8E76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lose up of a paper&#10;&#10;Description automatically generated">
            <a:extLst>
              <a:ext uri="{FF2B5EF4-FFF2-40B4-BE49-F238E27FC236}">
                <a16:creationId xmlns:a16="http://schemas.microsoft.com/office/drawing/2014/main" id="{CB2CDADD-83BB-B979-2BC2-56065B3E3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02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EF6E11-5555-B3BB-91B5-3DBC8B37D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white paper with black text&#10;&#10;Description automatically generated">
            <a:extLst>
              <a:ext uri="{FF2B5EF4-FFF2-40B4-BE49-F238E27FC236}">
                <a16:creationId xmlns:a16="http://schemas.microsoft.com/office/drawing/2014/main" id="{33D5398B-0811-7559-8332-7B57D41BB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89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20EBAF-963A-EED4-E362-969A3753A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lose-up of a bottle of pills&#10;&#10;Description automatically generated">
            <a:extLst>
              <a:ext uri="{FF2B5EF4-FFF2-40B4-BE49-F238E27FC236}">
                <a16:creationId xmlns:a16="http://schemas.microsoft.com/office/drawing/2014/main" id="{208BA2F3-FCFE-9019-6924-A51FB128C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7749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94210C-D036-5B7D-57D1-07982D948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erson and a doctor looking at a tablet&#10;&#10;Description automatically generated">
            <a:extLst>
              <a:ext uri="{FF2B5EF4-FFF2-40B4-BE49-F238E27FC236}">
                <a16:creationId xmlns:a16="http://schemas.microsoft.com/office/drawing/2014/main" id="{6C6B2637-8055-7C42-A2BF-DFA81A222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82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EB5021-00C1-E249-35A3-00B05FA6E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3C41979B-0675-1F65-A4A9-0E74EF6F8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5805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5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table with a number of items on it&#10;&#10;Description automatically generated with medium confidence">
            <a:extLst>
              <a:ext uri="{FF2B5EF4-FFF2-40B4-BE49-F238E27FC236}">
                <a16:creationId xmlns:a16="http://schemas.microsoft.com/office/drawing/2014/main" id="{FCC481A9-D873-A33E-3ED6-69E1042CC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13004780" cy="9753599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9E701B-52E7-D5C1-0369-819376DFD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15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3F8677-0756-48C1-227C-E20AA3C43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diagram of a house and a few money&#10;&#10;Description automatically generated with medium confidence">
            <a:extLst>
              <a:ext uri="{FF2B5EF4-FFF2-40B4-BE49-F238E27FC236}">
                <a16:creationId xmlns:a16="http://schemas.microsoft.com/office/drawing/2014/main" id="{300AA850-D32B-015F-604A-705C4BC5B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4860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F1FDE6-383C-E2C3-5153-906DAAC2A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diagram of a medical advantage&#10;&#10;Description automatically generated">
            <a:extLst>
              <a:ext uri="{FF2B5EF4-FFF2-40B4-BE49-F238E27FC236}">
                <a16:creationId xmlns:a16="http://schemas.microsoft.com/office/drawing/2014/main" id="{032069EE-9F58-9610-3197-65139D12F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43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8C0474-4513-B640-B466-9DBC204B4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table with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22E5F723-B58D-33BF-9D43-B378F354F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91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734DFA-079E-A66A-68F4-D5AFEE550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 marR="5080">
              <a:lnSpc>
                <a:spcPts val="6659"/>
              </a:lnSpc>
              <a:spcBef>
                <a:spcPts val="1070"/>
              </a:spcBef>
            </a:pPr>
            <a:r>
              <a:rPr lang="en-US" sz="6300" b="1">
                <a:solidFill>
                  <a:srgbClr val="FFFFFF"/>
                </a:solidFill>
                <a:latin typeface="Museo Sans 700" panose="02000000000000000000" pitchFamily="50" charset="0"/>
                <a:cs typeface="Museo Slab 700"/>
              </a:rPr>
              <a:t>Who is eligible for Medicare?</a:t>
            </a:r>
            <a:endParaRPr lang="en-US" sz="6300" dirty="0">
              <a:latin typeface="Museo Sans 700" panose="02000000000000000000" pitchFamily="50" charset="0"/>
              <a:cs typeface="Museo Slab 700"/>
            </a:endParaRPr>
          </a:p>
        </p:txBody>
      </p:sp>
      <p:pic>
        <p:nvPicPr>
          <p:cNvPr id="4" name="Picture 3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ADA1782A-577C-A555-9FEA-F71FEBE4C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33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25D587-D4DE-9199-164B-92BC57ABD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83A5D020-9AE0-760D-6F89-5BB0CB3DD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12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856F11-32A6-7189-1A40-D1B6AC0D2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calendar&#10;&#10;Description automatically generated">
            <a:extLst>
              <a:ext uri="{FF2B5EF4-FFF2-40B4-BE49-F238E27FC236}">
                <a16:creationId xmlns:a16="http://schemas.microsoft.com/office/drawing/2014/main" id="{4D9762B1-CB76-E400-CDFD-D1505F49D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7023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E33070-CEC1-4527-1066-0758496A6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 marR="5080">
              <a:lnSpc>
                <a:spcPts val="6859"/>
              </a:lnSpc>
              <a:spcBef>
                <a:spcPts val="910"/>
              </a:spcBef>
            </a:pPr>
            <a:r>
              <a:rPr lang="en-US" sz="6300" b="1">
                <a:solidFill>
                  <a:srgbClr val="FFFFFF"/>
                </a:solidFill>
                <a:latin typeface="Museo Slab 700"/>
                <a:cs typeface="Museo Slab 700"/>
              </a:rPr>
              <a:t>Enrollment Periods</a:t>
            </a:r>
            <a:endParaRPr lang="en-US" sz="6300" dirty="0">
              <a:latin typeface="Museo Slab 700"/>
              <a:cs typeface="Museo Slab 700"/>
            </a:endParaRPr>
          </a:p>
        </p:txBody>
      </p:sp>
      <p:pic>
        <p:nvPicPr>
          <p:cNvPr id="4" name="Picture 3" descr="A screenshot of a medical prescription&#10;&#10;Description automatically generated">
            <a:extLst>
              <a:ext uri="{FF2B5EF4-FFF2-40B4-BE49-F238E27FC236}">
                <a16:creationId xmlns:a16="http://schemas.microsoft.com/office/drawing/2014/main" id="{E743B2CB-CDFE-D2F1-998B-6048B61F4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56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40F08F-06ED-F09C-E445-DCD8D2E0F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yellow and black text on a white background&#10;&#10;Description automatically generated">
            <a:extLst>
              <a:ext uri="{FF2B5EF4-FFF2-40B4-BE49-F238E27FC236}">
                <a16:creationId xmlns:a16="http://schemas.microsoft.com/office/drawing/2014/main" id="{8974A724-42C9-A178-3ADE-FB4C761C3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20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6ECDDC-F68F-BF16-1670-B33C3C65A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6EED8C44-50A2-4A27-1CA4-F24A23D7B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82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726A19-1B8D-B26D-F6D5-AEA761CCB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erson and person smiling&#10;&#10;Description automatically generated">
            <a:extLst>
              <a:ext uri="{FF2B5EF4-FFF2-40B4-BE49-F238E27FC236}">
                <a16:creationId xmlns:a16="http://schemas.microsoft.com/office/drawing/2014/main" id="{F7F7A0BC-BD8C-50E1-3E2E-6C764FA33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08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AC67A0-B055-6D98-1749-64558E7D2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erson sitting at a desk with a computer and a notepad&#10;&#10;Description automatically generated">
            <a:extLst>
              <a:ext uri="{FF2B5EF4-FFF2-40B4-BE49-F238E27FC236}">
                <a16:creationId xmlns:a16="http://schemas.microsoft.com/office/drawing/2014/main" id="{4132A372-560F-AA75-0C73-0D8A21435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43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2B7ED1-8750-5E90-C9D2-BA4D35A23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erson and person smiling&#10;&#10;Description automatically generated">
            <a:extLst>
              <a:ext uri="{FF2B5EF4-FFF2-40B4-BE49-F238E27FC236}">
                <a16:creationId xmlns:a16="http://schemas.microsoft.com/office/drawing/2014/main" id="{CE134A9F-3A8B-0762-B1B9-59719999E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48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3B4E95-5D74-E3AB-AD75-68BFA4D61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questionnaire with a clipboard and a yellow text&#10;&#10;Description automatically generated">
            <a:extLst>
              <a:ext uri="{FF2B5EF4-FFF2-40B4-BE49-F238E27FC236}">
                <a16:creationId xmlns:a16="http://schemas.microsoft.com/office/drawing/2014/main" id="{58B3A9DC-ADA1-2430-6FFF-0B125CB59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67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card with black text&#10;&#10;Description automatically generated">
            <a:extLst>
              <a:ext uri="{FF2B5EF4-FFF2-40B4-BE49-F238E27FC236}">
                <a16:creationId xmlns:a16="http://schemas.microsoft.com/office/drawing/2014/main" id="{1F18B199-4C97-79D5-41D0-D08B929C1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88D655-41A0-AE0F-CEF8-9C58116F3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logo with a letter in a circle&#10;&#10;Description automatically generated">
            <a:extLst>
              <a:ext uri="{FF2B5EF4-FFF2-40B4-BE49-F238E27FC236}">
                <a16:creationId xmlns:a16="http://schemas.microsoft.com/office/drawing/2014/main" id="{E50CB69D-C2D7-15CE-A3FB-2D961DAEB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736600"/>
            <a:ext cx="2946400" cy="127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C97D7D-0F61-C041-1B0D-ADB2EEAE93B6}"/>
              </a:ext>
            </a:extLst>
          </p:cNvPr>
          <p:cNvSpPr txBox="1"/>
          <p:nvPr/>
        </p:nvSpPr>
        <p:spPr>
          <a:xfrm>
            <a:off x="2133600" y="6146800"/>
            <a:ext cx="855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Agent Name</a:t>
            </a: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Phone Number</a:t>
            </a: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License #</a:t>
            </a: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Email/Website</a:t>
            </a:r>
          </a:p>
        </p:txBody>
      </p:sp>
    </p:spTree>
    <p:extLst>
      <p:ext uri="{BB962C8B-B14F-4D97-AF65-F5344CB8AC3E}">
        <p14:creationId xmlns:p14="http://schemas.microsoft.com/office/powerpoint/2010/main" val="475129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8A57A0-1F44-74A0-630F-9B0860E1E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erson and person smiling and text&#10;&#10;Description automatically generated">
            <a:extLst>
              <a:ext uri="{FF2B5EF4-FFF2-40B4-BE49-F238E27FC236}">
                <a16:creationId xmlns:a16="http://schemas.microsoft.com/office/drawing/2014/main" id="{DF710343-2400-5122-7DB6-99A0A178F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93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DE9351-A7C9-6395-AFD1-6AD341623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social media page&#10;&#10;Description automatically generated">
            <a:extLst>
              <a:ext uri="{FF2B5EF4-FFF2-40B4-BE49-F238E27FC236}">
                <a16:creationId xmlns:a16="http://schemas.microsoft.com/office/drawing/2014/main" id="{6C742A8A-8D65-4245-4327-502407FAB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92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057B18-4864-4007-9A3D-6866AE0C8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 marR="5080" indent="-635" algn="l">
              <a:spcBef>
                <a:spcPts val="910"/>
              </a:spcBef>
            </a:pPr>
            <a:r>
              <a:rPr lang="en-US" sz="7200" b="1">
                <a:solidFill>
                  <a:srgbClr val="FFFFFF"/>
                </a:solidFill>
                <a:latin typeface="Museo Sans 700" panose="02000000000000000000" pitchFamily="50" charset="0"/>
                <a:cs typeface="Museo Slab 700"/>
              </a:rPr>
              <a:t>Medicare Basics</a:t>
            </a:r>
            <a:endParaRPr lang="en-US" sz="7200" dirty="0">
              <a:latin typeface="Museo Sans 700" panose="02000000000000000000" pitchFamily="50" charset="0"/>
              <a:cs typeface="Museo Slab 700"/>
            </a:endParaRPr>
          </a:p>
        </p:txBody>
      </p:sp>
      <p:pic>
        <p:nvPicPr>
          <p:cNvPr id="4" name="Picture 3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60DB3B78-70BE-0EC9-C0E7-725B57817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91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7E719B-0086-3AF9-EB67-2155C0162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diagram of a medical procedure&#10;&#10;Description automatically generated with medium confidence">
            <a:extLst>
              <a:ext uri="{FF2B5EF4-FFF2-40B4-BE49-F238E27FC236}">
                <a16:creationId xmlns:a16="http://schemas.microsoft.com/office/drawing/2014/main" id="{642BC5C1-147C-564A-FCF3-29F5D2B74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39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82D73D-387B-4D40-6AB0-CE57C7DD1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group of medical professionals walking&#10;&#10;Description automatically generated">
            <a:extLst>
              <a:ext uri="{FF2B5EF4-FFF2-40B4-BE49-F238E27FC236}">
                <a16:creationId xmlns:a16="http://schemas.microsoft.com/office/drawing/2014/main" id="{0A478BEF-DEB0-9E18-F305-18EC9D3A9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1847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952F47-7F43-AD70-772D-195B5AA99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white background&#10;&#10;Description automatically generated">
            <a:extLst>
              <a:ext uri="{FF2B5EF4-FFF2-40B4-BE49-F238E27FC236}">
                <a16:creationId xmlns:a16="http://schemas.microsoft.com/office/drawing/2014/main" id="{DE9BFDFE-446A-694B-5BC1-722AB0460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63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6FC4EC-02DE-9894-C525-0C50014E8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erson and a doctor looking at a tablet&#10;&#10;Description automatically generated">
            <a:extLst>
              <a:ext uri="{FF2B5EF4-FFF2-40B4-BE49-F238E27FC236}">
                <a16:creationId xmlns:a16="http://schemas.microsoft.com/office/drawing/2014/main" id="{108F9D8D-837B-7AE9-D0F2-B04C5E4D3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1328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21</Words>
  <Application>Microsoft Office PowerPoint</Application>
  <PresentationFormat>Custom</PresentationFormat>
  <Paragraphs>8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Medicare 101</vt:lpstr>
      <vt:lpstr>Who is eligible for Medicare?</vt:lpstr>
      <vt:lpstr>PowerPoint Presentation</vt:lpstr>
      <vt:lpstr>PowerPoint Presentation</vt:lpstr>
      <vt:lpstr>Medicare Basics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Enrollment Periods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Medicare 101</dc:title>
  <dc:creator>Joanna To</dc:creator>
  <cp:lastModifiedBy>Joanna To</cp:lastModifiedBy>
  <cp:revision>5</cp:revision>
  <dcterms:created xsi:type="dcterms:W3CDTF">2022-10-01T02:31:55Z</dcterms:created>
  <dcterms:modified xsi:type="dcterms:W3CDTF">2023-10-20T15:30:18Z</dcterms:modified>
</cp:coreProperties>
</file>