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9753600" cy="7315200"/>
  <p:notesSz cx="6858000" cy="9144000"/>
  <p:embeddedFontLst>
    <p:embeddedFont>
      <p:font typeface="Arial Bold" panose="020B0704020202020204" pitchFamily="34" charset="0"/>
      <p:regular r:id="rId43"/>
      <p:bold r:id="rId44"/>
    </p:embeddedFont>
    <p:embeddedFont>
      <p:font typeface="Canva Sans" panose="020B0604020202020204" charset="0"/>
      <p:regular r:id="rId45"/>
    </p:embeddedFont>
    <p:embeddedFont>
      <p:font typeface="Canva Sans Bold" panose="020B0604020202020204" charset="0"/>
      <p:regular r:id="rId46"/>
      <p:bold r:id="rId47"/>
    </p:embeddedFont>
    <p:embeddedFont>
      <p:font typeface="Canva Sans Bold Italics" panose="020B0604020202020204" charset="0"/>
      <p:regular r:id="rId48"/>
      <p:bold r:id="rId49"/>
      <p:italic r:id="rId50"/>
      <p:boldItalic r:id="rId51"/>
    </p:embeddedFont>
    <p:embeddedFont>
      <p:font typeface="Canva Sans Italics" panose="020B0604020202020204" charset="0"/>
      <p:regular r:id="rId52"/>
      <p:italic r:id="rId53"/>
    </p:embeddedFont>
    <p:embeddedFont>
      <p:font typeface="Museo Slab" panose="020B0604020202020204" charset="0"/>
      <p:regular r:id="rId54"/>
      <p:bold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89" autoAdjust="0"/>
  </p:normalViewPr>
  <p:slideViewPr>
    <p:cSldViewPr>
      <p:cViewPr varScale="1">
        <p:scale>
          <a:sx n="112" d="100"/>
          <a:sy n="112" d="100"/>
        </p:scale>
        <p:origin x="19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9208" y="1300331"/>
            <a:ext cx="7515184" cy="1391316"/>
            <a:chOff x="0" y="0"/>
            <a:chExt cx="2195167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5167" cy="406400"/>
            </a:xfrm>
            <a:custGeom>
              <a:avLst/>
              <a:gdLst/>
              <a:ahLst/>
              <a:cxnLst/>
              <a:rect l="l" t="t" r="r" b="b"/>
              <a:pathLst>
                <a:path w="2195167" h="406400">
                  <a:moveTo>
                    <a:pt x="1991967" y="0"/>
                  </a:moveTo>
                  <a:cubicBezTo>
                    <a:pt x="2104191" y="0"/>
                    <a:pt x="2195167" y="90976"/>
                    <a:pt x="2195167" y="203200"/>
                  </a:cubicBezTo>
                  <a:cubicBezTo>
                    <a:pt x="2195167" y="315424"/>
                    <a:pt x="2104191" y="406400"/>
                    <a:pt x="199196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5167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901440" y="5964365"/>
            <a:ext cx="1950720" cy="840583"/>
          </a:xfrm>
          <a:custGeom>
            <a:avLst/>
            <a:gdLst/>
            <a:ahLst/>
            <a:cxnLst/>
            <a:rect l="l" t="t" r="r" b="b"/>
            <a:pathLst>
              <a:path w="1950720" h="840583">
                <a:moveTo>
                  <a:pt x="0" y="0"/>
                </a:moveTo>
                <a:lnTo>
                  <a:pt x="1950720" y="0"/>
                </a:lnTo>
                <a:lnTo>
                  <a:pt x="1950720" y="840583"/>
                </a:lnTo>
                <a:lnTo>
                  <a:pt x="0" y="84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4968695"/>
            <a:ext cx="9753600" cy="706380"/>
          </a:xfrm>
          <a:custGeom>
            <a:avLst/>
            <a:gdLst/>
            <a:ahLst/>
            <a:cxnLst/>
            <a:rect l="l" t="t" r="r" b="b"/>
            <a:pathLst>
              <a:path w="3846101" h="261622">
                <a:moveTo>
                  <a:pt x="0" y="0"/>
                </a:moveTo>
                <a:lnTo>
                  <a:pt x="3846101" y="0"/>
                </a:lnTo>
                <a:lnTo>
                  <a:pt x="3846101" y="261622"/>
                </a:lnTo>
                <a:lnTo>
                  <a:pt x="0" y="261622"/>
                </a:lnTo>
                <a:close/>
              </a:path>
            </a:pathLst>
          </a:custGeom>
          <a:solidFill>
            <a:srgbClr val="081B2B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1953602" y="3101507"/>
            <a:ext cx="5846396" cy="138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2"/>
              </a:lnSpc>
            </a:pPr>
            <a:r>
              <a:rPr lang="en-US" sz="395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Understanding Your Medicare Options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1520" y="5057931"/>
            <a:ext cx="8290560" cy="480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7"/>
              </a:lnSpc>
            </a:pPr>
            <a:r>
              <a:rPr lang="en-US" sz="284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Costs shown are for the year 2024 and 2025.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31551" y="1345055"/>
            <a:ext cx="7090499" cy="126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1"/>
              </a:lnSpc>
            </a:pPr>
            <a:r>
              <a:rPr lang="en-US" sz="7429">
                <a:solidFill>
                  <a:srgbClr val="081B2B"/>
                </a:solidFill>
                <a:latin typeface="Museo Slab"/>
                <a:ea typeface="Museo Slab"/>
                <a:cs typeface="Museo Slab"/>
                <a:sym typeface="Museo Slab"/>
              </a:rPr>
              <a:t>Medicare 101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28453" y="283415"/>
            <a:ext cx="1205962" cy="1184858"/>
          </a:xfrm>
          <a:custGeom>
            <a:avLst/>
            <a:gdLst/>
            <a:ahLst/>
            <a:cxnLst/>
            <a:rect l="l" t="t" r="r" b="b"/>
            <a:pathLst>
              <a:path w="1205962" h="1184858">
                <a:moveTo>
                  <a:pt x="0" y="0"/>
                </a:moveTo>
                <a:lnTo>
                  <a:pt x="1205962" y="0"/>
                </a:lnTo>
                <a:lnTo>
                  <a:pt x="1205962" y="1184858"/>
                </a:lnTo>
                <a:lnTo>
                  <a:pt x="0" y="1184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65781" y="2020425"/>
            <a:ext cx="7954604" cy="398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Did not sign up for Part B when first eligible and not covered by employer plan? </a:t>
            </a: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may have to pay a late enrollment penalty for as long as you have Part B.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Monthly cost may go up 10% for each full 12-month period </a:t>
            </a: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that you could have had Part B but did not enroll.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Exception: </a:t>
            </a: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do not have to pay a late enrollment penalty if you meet certain conditions that allow you to sign up for Part B during a Special Enrollment Period.</a:t>
            </a:r>
          </a:p>
        </p:txBody>
      </p:sp>
      <p:sp>
        <p:nvSpPr>
          <p:cNvPr id="4" name="Freeform 4"/>
          <p:cNvSpPr/>
          <p:nvPr/>
        </p:nvSpPr>
        <p:spPr>
          <a:xfrm>
            <a:off x="617715" y="2068050"/>
            <a:ext cx="409971" cy="409971"/>
          </a:xfrm>
          <a:custGeom>
            <a:avLst/>
            <a:gdLst/>
            <a:ahLst/>
            <a:cxnLst/>
            <a:rect l="l" t="t" r="r" b="b"/>
            <a:pathLst>
              <a:path w="409971" h="409971">
                <a:moveTo>
                  <a:pt x="0" y="0"/>
                </a:moveTo>
                <a:lnTo>
                  <a:pt x="409971" y="0"/>
                </a:lnTo>
                <a:lnTo>
                  <a:pt x="409971" y="409971"/>
                </a:lnTo>
                <a:lnTo>
                  <a:pt x="0" y="409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7715" y="3752953"/>
            <a:ext cx="409971" cy="409971"/>
          </a:xfrm>
          <a:custGeom>
            <a:avLst/>
            <a:gdLst/>
            <a:ahLst/>
            <a:cxnLst/>
            <a:rect l="l" t="t" r="r" b="b"/>
            <a:pathLst>
              <a:path w="409971" h="409971">
                <a:moveTo>
                  <a:pt x="0" y="0"/>
                </a:moveTo>
                <a:lnTo>
                  <a:pt x="409971" y="0"/>
                </a:lnTo>
                <a:lnTo>
                  <a:pt x="409971" y="409971"/>
                </a:lnTo>
                <a:lnTo>
                  <a:pt x="0" y="409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7715" y="5322739"/>
            <a:ext cx="409971" cy="409971"/>
          </a:xfrm>
          <a:custGeom>
            <a:avLst/>
            <a:gdLst/>
            <a:ahLst/>
            <a:cxnLst/>
            <a:rect l="l" t="t" r="r" b="b"/>
            <a:pathLst>
              <a:path w="409971" h="409971">
                <a:moveTo>
                  <a:pt x="0" y="0"/>
                </a:moveTo>
                <a:lnTo>
                  <a:pt x="409971" y="0"/>
                </a:lnTo>
                <a:lnTo>
                  <a:pt x="409971" y="409971"/>
                </a:lnTo>
                <a:lnTo>
                  <a:pt x="0" y="409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7715" y="537903"/>
            <a:ext cx="7230885" cy="609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13"/>
              </a:lnSpc>
            </a:pPr>
            <a:r>
              <a:rPr lang="en-US" sz="358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B - Late Enrollment Penalty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031257" cy="7316986"/>
            <a:chOff x="0" y="0"/>
            <a:chExt cx="1493058" cy="27099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93058" cy="2709995"/>
            </a:xfrm>
            <a:custGeom>
              <a:avLst/>
              <a:gdLst/>
              <a:ahLst/>
              <a:cxnLst/>
              <a:rect l="l" t="t" r="r" b="b"/>
              <a:pathLst>
                <a:path w="1493058" h="2709995">
                  <a:moveTo>
                    <a:pt x="0" y="0"/>
                  </a:moveTo>
                  <a:lnTo>
                    <a:pt x="1493058" y="0"/>
                  </a:lnTo>
                  <a:lnTo>
                    <a:pt x="1493058" y="2709995"/>
                  </a:lnTo>
                  <a:lnTo>
                    <a:pt x="0" y="2709995"/>
                  </a:lnTo>
                  <a:close/>
                </a:path>
              </a:pathLst>
            </a:custGeom>
            <a:solidFill>
              <a:srgbClr val="081B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493058" cy="2729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r>
                <a:rPr lang="en-US" sz="32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Original Medicare generally covers 80% of your hospital and medical expenses.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465738" y="1250178"/>
            <a:ext cx="1273619" cy="164304"/>
            <a:chOff x="0" y="0"/>
            <a:chExt cx="471711" cy="608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1711" cy="60853"/>
            </a:xfrm>
            <a:custGeom>
              <a:avLst/>
              <a:gdLst/>
              <a:ahLst/>
              <a:cxnLst/>
              <a:rect l="l" t="t" r="r" b="b"/>
              <a:pathLst>
                <a:path w="471711" h="60853">
                  <a:moveTo>
                    <a:pt x="0" y="0"/>
                  </a:moveTo>
                  <a:lnTo>
                    <a:pt x="471711" y="0"/>
                  </a:lnTo>
                  <a:lnTo>
                    <a:pt x="471711" y="60853"/>
                  </a:lnTo>
                  <a:lnTo>
                    <a:pt x="0" y="60853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71711" cy="1084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455018" y="674370"/>
            <a:ext cx="4872680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Original Medicare does not cover: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97628" y="1884255"/>
            <a:ext cx="4230070" cy="4661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7"/>
              </a:lnSpc>
            </a:pPr>
            <a:r>
              <a:rPr lang="en-US" sz="21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Deductibles</a:t>
            </a:r>
          </a:p>
          <a:p>
            <a:pPr algn="l">
              <a:lnSpc>
                <a:spcPts val="4137"/>
              </a:lnSpc>
            </a:pPr>
            <a:r>
              <a:rPr lang="en-US" sz="21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Copays/Coinsurance</a:t>
            </a:r>
          </a:p>
          <a:p>
            <a:pPr algn="l">
              <a:lnSpc>
                <a:spcPts val="4137"/>
              </a:lnSpc>
            </a:pPr>
            <a:r>
              <a:rPr lang="en-US" sz="21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Outpatient Prescription Drugs</a:t>
            </a:r>
          </a:p>
          <a:p>
            <a:pPr algn="l">
              <a:lnSpc>
                <a:spcPts val="4137"/>
              </a:lnSpc>
            </a:pPr>
            <a:r>
              <a:rPr lang="en-US" sz="21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Healthcare outside the U.S.</a:t>
            </a:r>
          </a:p>
          <a:p>
            <a:pPr algn="l">
              <a:lnSpc>
                <a:spcPts val="4137"/>
              </a:lnSpc>
            </a:pPr>
            <a:r>
              <a:rPr lang="en-US" sz="21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Hearing Aides, Exams, Screenings </a:t>
            </a:r>
          </a:p>
          <a:p>
            <a:pPr algn="l">
              <a:lnSpc>
                <a:spcPts val="4137"/>
              </a:lnSpc>
            </a:pPr>
            <a:r>
              <a:rPr lang="en-US" sz="21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Routine Eye Exams and Most Glasses</a:t>
            </a:r>
          </a:p>
          <a:p>
            <a:pPr algn="l">
              <a:lnSpc>
                <a:spcPts val="4137"/>
              </a:lnSpc>
            </a:pPr>
            <a:endParaRPr lang="en-US" sz="210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625901" y="2036655"/>
            <a:ext cx="336714" cy="336714"/>
          </a:xfrm>
          <a:custGeom>
            <a:avLst/>
            <a:gdLst/>
            <a:ahLst/>
            <a:cxnLst/>
            <a:rect l="l" t="t" r="r" b="b"/>
            <a:pathLst>
              <a:path w="336714" h="336714">
                <a:moveTo>
                  <a:pt x="0" y="0"/>
                </a:moveTo>
                <a:lnTo>
                  <a:pt x="336714" y="0"/>
                </a:lnTo>
                <a:lnTo>
                  <a:pt x="336714" y="336714"/>
                </a:lnTo>
                <a:lnTo>
                  <a:pt x="0" y="33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625901" y="2559916"/>
            <a:ext cx="336714" cy="336714"/>
          </a:xfrm>
          <a:custGeom>
            <a:avLst/>
            <a:gdLst/>
            <a:ahLst/>
            <a:cxnLst/>
            <a:rect l="l" t="t" r="r" b="b"/>
            <a:pathLst>
              <a:path w="336714" h="336714">
                <a:moveTo>
                  <a:pt x="0" y="0"/>
                </a:moveTo>
                <a:lnTo>
                  <a:pt x="336714" y="0"/>
                </a:lnTo>
                <a:lnTo>
                  <a:pt x="336714" y="336715"/>
                </a:lnTo>
                <a:lnTo>
                  <a:pt x="0" y="336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625901" y="3087131"/>
            <a:ext cx="336714" cy="336714"/>
          </a:xfrm>
          <a:custGeom>
            <a:avLst/>
            <a:gdLst/>
            <a:ahLst/>
            <a:cxnLst/>
            <a:rect l="l" t="t" r="r" b="b"/>
            <a:pathLst>
              <a:path w="336714" h="336714">
                <a:moveTo>
                  <a:pt x="0" y="0"/>
                </a:moveTo>
                <a:lnTo>
                  <a:pt x="336714" y="0"/>
                </a:lnTo>
                <a:lnTo>
                  <a:pt x="336714" y="336714"/>
                </a:lnTo>
                <a:lnTo>
                  <a:pt x="0" y="33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25901" y="3614345"/>
            <a:ext cx="336714" cy="336714"/>
          </a:xfrm>
          <a:custGeom>
            <a:avLst/>
            <a:gdLst/>
            <a:ahLst/>
            <a:cxnLst/>
            <a:rect l="l" t="t" r="r" b="b"/>
            <a:pathLst>
              <a:path w="336714" h="336714">
                <a:moveTo>
                  <a:pt x="0" y="0"/>
                </a:moveTo>
                <a:lnTo>
                  <a:pt x="336714" y="0"/>
                </a:lnTo>
                <a:lnTo>
                  <a:pt x="336714" y="336715"/>
                </a:lnTo>
                <a:lnTo>
                  <a:pt x="0" y="336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625901" y="4136400"/>
            <a:ext cx="336714" cy="336714"/>
          </a:xfrm>
          <a:custGeom>
            <a:avLst/>
            <a:gdLst/>
            <a:ahLst/>
            <a:cxnLst/>
            <a:rect l="l" t="t" r="r" b="b"/>
            <a:pathLst>
              <a:path w="336714" h="336714">
                <a:moveTo>
                  <a:pt x="0" y="0"/>
                </a:moveTo>
                <a:lnTo>
                  <a:pt x="336714" y="0"/>
                </a:lnTo>
                <a:lnTo>
                  <a:pt x="336714" y="336714"/>
                </a:lnTo>
                <a:lnTo>
                  <a:pt x="0" y="33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625901" y="5185669"/>
            <a:ext cx="336714" cy="336714"/>
          </a:xfrm>
          <a:custGeom>
            <a:avLst/>
            <a:gdLst/>
            <a:ahLst/>
            <a:cxnLst/>
            <a:rect l="l" t="t" r="r" b="b"/>
            <a:pathLst>
              <a:path w="336714" h="336714">
                <a:moveTo>
                  <a:pt x="0" y="0"/>
                </a:moveTo>
                <a:lnTo>
                  <a:pt x="336714" y="0"/>
                </a:lnTo>
                <a:lnTo>
                  <a:pt x="336714" y="336714"/>
                </a:lnTo>
                <a:lnTo>
                  <a:pt x="0" y="33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413028" y="530587"/>
          <a:ext cx="7389154" cy="781050"/>
        </p:xfrm>
        <a:graphic>
          <a:graphicData uri="http://schemas.openxmlformats.org/drawingml/2006/table">
            <a:tbl>
              <a:tblPr/>
              <a:tblGrid>
                <a:gridCol w="68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81B2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3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Medicare Supplements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1132844" y="3518567"/>
            <a:ext cx="8224677" cy="3065113"/>
            <a:chOff x="0" y="0"/>
            <a:chExt cx="3046177" cy="11352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46177" cy="1135227"/>
            </a:xfrm>
            <a:custGeom>
              <a:avLst/>
              <a:gdLst/>
              <a:ahLst/>
              <a:cxnLst/>
              <a:rect l="l" t="t" r="r" b="b"/>
              <a:pathLst>
                <a:path w="3046177" h="1135227">
                  <a:moveTo>
                    <a:pt x="0" y="0"/>
                  </a:moveTo>
                  <a:lnTo>
                    <a:pt x="3046177" y="0"/>
                  </a:lnTo>
                  <a:lnTo>
                    <a:pt x="3046177" y="1135227"/>
                  </a:lnTo>
                  <a:lnTo>
                    <a:pt x="0" y="11352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3046177" cy="122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926"/>
                </a:lnSpc>
              </a:pPr>
              <a:r>
                <a:rPr lang="en-US" sz="2600">
                  <a:solidFill>
                    <a:srgbClr val="081B2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Can cover deductibles, copays, and coinsurance</a:t>
              </a:r>
            </a:p>
            <a:p>
              <a:pPr algn="l">
                <a:lnSpc>
                  <a:spcPts val="3926"/>
                </a:lnSpc>
              </a:pPr>
              <a:r>
                <a:rPr lang="en-US" sz="2600">
                  <a:solidFill>
                    <a:srgbClr val="081B2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Freedom to choose any Medicare-appointed doctor in the U.S.</a:t>
              </a:r>
            </a:p>
            <a:p>
              <a:pPr algn="l">
                <a:lnSpc>
                  <a:spcPts val="3926"/>
                </a:lnSpc>
              </a:pPr>
              <a:r>
                <a:rPr lang="en-US" sz="2600">
                  <a:solidFill>
                    <a:srgbClr val="081B2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Standardized plan letter with associated services</a:t>
              </a:r>
            </a:p>
            <a:p>
              <a:pPr algn="l">
                <a:lnSpc>
                  <a:spcPts val="3926"/>
                </a:lnSpc>
              </a:pPr>
              <a:r>
                <a:rPr lang="en-US" sz="2600">
                  <a:solidFill>
                    <a:srgbClr val="081B2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Has a monthly cost and will vary based on county/zip code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8179622" y="351213"/>
            <a:ext cx="1139800" cy="1139800"/>
          </a:xfrm>
          <a:custGeom>
            <a:avLst/>
            <a:gdLst/>
            <a:ahLst/>
            <a:cxnLst/>
            <a:rect l="l" t="t" r="r" b="b"/>
            <a:pathLst>
              <a:path w="1139800" h="1139800">
                <a:moveTo>
                  <a:pt x="0" y="0"/>
                </a:moveTo>
                <a:lnTo>
                  <a:pt x="1139800" y="0"/>
                </a:lnTo>
                <a:lnTo>
                  <a:pt x="1139800" y="1139799"/>
                </a:lnTo>
                <a:lnTo>
                  <a:pt x="0" y="113979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16567" y="3626612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16567" y="4112024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8"/>
                </a:lnTo>
                <a:lnTo>
                  <a:pt x="0" y="307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16567" y="5104325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8"/>
                </a:lnTo>
                <a:lnTo>
                  <a:pt x="0" y="307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16567" y="5592778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16567" y="1998108"/>
            <a:ext cx="8906394" cy="106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Can fill some of the gaps Original Medicare does not cover.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10240" y="1712070"/>
            <a:ext cx="1273619" cy="164304"/>
            <a:chOff x="0" y="0"/>
            <a:chExt cx="471711" cy="60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711" cy="60853"/>
            </a:xfrm>
            <a:custGeom>
              <a:avLst/>
              <a:gdLst/>
              <a:ahLst/>
              <a:cxnLst/>
              <a:rect l="l" t="t" r="r" b="b"/>
              <a:pathLst>
                <a:path w="471711" h="60853">
                  <a:moveTo>
                    <a:pt x="0" y="0"/>
                  </a:moveTo>
                  <a:lnTo>
                    <a:pt x="471711" y="0"/>
                  </a:lnTo>
                  <a:lnTo>
                    <a:pt x="471711" y="60853"/>
                  </a:lnTo>
                  <a:lnTo>
                    <a:pt x="0" y="60853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71711" cy="1084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45226" y="2720940"/>
            <a:ext cx="336714" cy="336714"/>
          </a:xfrm>
          <a:custGeom>
            <a:avLst/>
            <a:gdLst/>
            <a:ahLst/>
            <a:cxnLst/>
            <a:rect l="l" t="t" r="r" b="b"/>
            <a:pathLst>
              <a:path w="336714" h="336714">
                <a:moveTo>
                  <a:pt x="0" y="0"/>
                </a:moveTo>
                <a:lnTo>
                  <a:pt x="336715" y="0"/>
                </a:lnTo>
                <a:lnTo>
                  <a:pt x="336715" y="336714"/>
                </a:lnTo>
                <a:lnTo>
                  <a:pt x="0" y="33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5226" y="3346844"/>
            <a:ext cx="336714" cy="336714"/>
          </a:xfrm>
          <a:custGeom>
            <a:avLst/>
            <a:gdLst/>
            <a:ahLst/>
            <a:cxnLst/>
            <a:rect l="l" t="t" r="r" b="b"/>
            <a:pathLst>
              <a:path w="336714" h="336714">
                <a:moveTo>
                  <a:pt x="0" y="0"/>
                </a:moveTo>
                <a:lnTo>
                  <a:pt x="336715" y="0"/>
                </a:lnTo>
                <a:lnTo>
                  <a:pt x="336715" y="336715"/>
                </a:lnTo>
                <a:lnTo>
                  <a:pt x="0" y="336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742951" y="2869576"/>
            <a:ext cx="2115332" cy="3068479"/>
          </a:xfrm>
          <a:custGeom>
            <a:avLst/>
            <a:gdLst/>
            <a:ahLst/>
            <a:cxnLst/>
            <a:rect l="l" t="t" r="r" b="b"/>
            <a:pathLst>
              <a:path w="2115332" h="3068479">
                <a:moveTo>
                  <a:pt x="0" y="0"/>
                </a:moveTo>
                <a:lnTo>
                  <a:pt x="2115332" y="0"/>
                </a:lnTo>
                <a:lnTo>
                  <a:pt x="2115332" y="3068479"/>
                </a:lnTo>
                <a:lnTo>
                  <a:pt x="0" y="306847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67386" y="2549490"/>
            <a:ext cx="4749126" cy="353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8"/>
              </a:lnSpc>
            </a:pPr>
            <a:r>
              <a:rPr lang="en-US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Prescription Drugs</a:t>
            </a:r>
          </a:p>
          <a:p>
            <a:pPr algn="l">
              <a:lnSpc>
                <a:spcPts val="4728"/>
              </a:lnSpc>
            </a:pPr>
            <a:r>
              <a:rPr lang="en-US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Drug coverage will need to be separate through:</a:t>
            </a:r>
          </a:p>
          <a:p>
            <a:pPr marL="518165" lvl="1" indent="-259082" algn="l">
              <a:lnSpc>
                <a:spcPts val="472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Prescription Drug Plan, or</a:t>
            </a:r>
          </a:p>
          <a:p>
            <a:pPr marL="518165" lvl="1" indent="-259082" algn="l">
              <a:lnSpc>
                <a:spcPts val="472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Other creditable coverage</a:t>
            </a:r>
          </a:p>
          <a:p>
            <a:pPr algn="l">
              <a:lnSpc>
                <a:spcPts val="4728"/>
              </a:lnSpc>
            </a:pPr>
            <a:endParaRPr lang="en-US" sz="240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583860" y="3169549"/>
            <a:ext cx="2332763" cy="2468533"/>
          </a:xfrm>
          <a:custGeom>
            <a:avLst/>
            <a:gdLst/>
            <a:ahLst/>
            <a:cxnLst/>
            <a:rect l="l" t="t" r="r" b="b"/>
            <a:pathLst>
              <a:path w="2332763" h="2468533">
                <a:moveTo>
                  <a:pt x="0" y="0"/>
                </a:moveTo>
                <a:lnTo>
                  <a:pt x="2332763" y="0"/>
                </a:lnTo>
                <a:lnTo>
                  <a:pt x="2332763" y="2468533"/>
                </a:lnTo>
                <a:lnTo>
                  <a:pt x="0" y="246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31520" y="1050727"/>
            <a:ext cx="8596178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Medicare Supplements do not cover: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413028" y="530587"/>
          <a:ext cx="7389154" cy="781050"/>
        </p:xfrm>
        <a:graphic>
          <a:graphicData uri="http://schemas.openxmlformats.org/drawingml/2006/table">
            <a:tbl>
              <a:tblPr/>
              <a:tblGrid>
                <a:gridCol w="68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81B2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4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Part D: Prescription Drug Plan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435793" y="1994356"/>
            <a:ext cx="8882013" cy="625248"/>
            <a:chOff x="0" y="0"/>
            <a:chExt cx="3289634" cy="2315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89634" cy="231574"/>
            </a:xfrm>
            <a:custGeom>
              <a:avLst/>
              <a:gdLst/>
              <a:ahLst/>
              <a:cxnLst/>
              <a:rect l="l" t="t" r="r" b="b"/>
              <a:pathLst>
                <a:path w="3289634" h="231574">
                  <a:moveTo>
                    <a:pt x="0" y="0"/>
                  </a:moveTo>
                  <a:lnTo>
                    <a:pt x="3289634" y="0"/>
                  </a:lnTo>
                  <a:lnTo>
                    <a:pt x="3289634" y="231574"/>
                  </a:lnTo>
                  <a:lnTo>
                    <a:pt x="0" y="2315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289634" cy="250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500"/>
                </a:lnSpc>
              </a:pPr>
              <a:r>
                <a:rPr lang="en-US" sz="2800">
                  <a:solidFill>
                    <a:srgbClr val="081B2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Provides coverage for: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5793" y="3471878"/>
            <a:ext cx="8882013" cy="625248"/>
            <a:chOff x="0" y="0"/>
            <a:chExt cx="3289634" cy="2315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89634" cy="231574"/>
            </a:xfrm>
            <a:custGeom>
              <a:avLst/>
              <a:gdLst/>
              <a:ahLst/>
              <a:cxnLst/>
              <a:rect l="l" t="t" r="r" b="b"/>
              <a:pathLst>
                <a:path w="3289634" h="231574">
                  <a:moveTo>
                    <a:pt x="0" y="0"/>
                  </a:moveTo>
                  <a:lnTo>
                    <a:pt x="3289634" y="0"/>
                  </a:lnTo>
                  <a:lnTo>
                    <a:pt x="3289634" y="231574"/>
                  </a:lnTo>
                  <a:lnTo>
                    <a:pt x="0" y="2315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289634" cy="250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50"/>
                </a:lnSpc>
              </a:pPr>
              <a:r>
                <a:rPr lang="en-US" sz="2600">
                  <a:solidFill>
                    <a:srgbClr val="081B2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Two types of Part D Coverage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8103531" y="269539"/>
            <a:ext cx="1303147" cy="1303147"/>
          </a:xfrm>
          <a:custGeom>
            <a:avLst/>
            <a:gdLst/>
            <a:ahLst/>
            <a:cxnLst/>
            <a:rect l="l" t="t" r="r" b="b"/>
            <a:pathLst>
              <a:path w="1303147" h="1303147">
                <a:moveTo>
                  <a:pt x="0" y="0"/>
                </a:moveTo>
                <a:lnTo>
                  <a:pt x="1303146" y="0"/>
                </a:lnTo>
                <a:lnTo>
                  <a:pt x="1303146" y="1303147"/>
                </a:lnTo>
                <a:lnTo>
                  <a:pt x="0" y="13031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01479" y="2837148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8" y="0"/>
                </a:lnTo>
                <a:lnTo>
                  <a:pt x="307478" y="307478"/>
                </a:lnTo>
                <a:lnTo>
                  <a:pt x="0" y="307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01479" y="4316201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8" y="0"/>
                </a:lnTo>
                <a:lnTo>
                  <a:pt x="307478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01479" y="5151223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8" y="0"/>
                </a:lnTo>
                <a:lnTo>
                  <a:pt x="307478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01479" y="5986246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8" y="0"/>
                </a:lnTo>
                <a:lnTo>
                  <a:pt x="307478" y="307478"/>
                </a:lnTo>
                <a:lnTo>
                  <a:pt x="0" y="307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794701" y="2151024"/>
            <a:ext cx="3399708" cy="4142700"/>
          </a:xfrm>
          <a:custGeom>
            <a:avLst/>
            <a:gdLst/>
            <a:ahLst/>
            <a:cxnLst/>
            <a:rect l="l" t="t" r="r" b="b"/>
            <a:pathLst>
              <a:path w="3399708" h="4142700">
                <a:moveTo>
                  <a:pt x="0" y="0"/>
                </a:moveTo>
                <a:lnTo>
                  <a:pt x="3399708" y="0"/>
                </a:lnTo>
                <a:lnTo>
                  <a:pt x="3399708" y="4142700"/>
                </a:lnTo>
                <a:lnTo>
                  <a:pt x="0" y="41427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96144" y="2818098"/>
            <a:ext cx="4084737" cy="320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 some prescription drug costs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6144" y="4297151"/>
            <a:ext cx="4798557" cy="63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Stand-alone OR with an integrated Medicare Advantage plan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6144" y="5132173"/>
            <a:ext cx="4084737" cy="63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Must be enrolled in Part A and/or Part B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6144" y="5967196"/>
            <a:ext cx="4798557" cy="320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Live within the plan’s service area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28453" y="283415"/>
            <a:ext cx="1205962" cy="1184858"/>
          </a:xfrm>
          <a:custGeom>
            <a:avLst/>
            <a:gdLst/>
            <a:ahLst/>
            <a:cxnLst/>
            <a:rect l="l" t="t" r="r" b="b"/>
            <a:pathLst>
              <a:path w="1205962" h="1184858">
                <a:moveTo>
                  <a:pt x="0" y="0"/>
                </a:moveTo>
                <a:lnTo>
                  <a:pt x="1205962" y="0"/>
                </a:lnTo>
                <a:lnTo>
                  <a:pt x="1205962" y="1184858"/>
                </a:lnTo>
                <a:lnTo>
                  <a:pt x="0" y="1184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65781" y="2020425"/>
            <a:ext cx="7348810" cy="3256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Did not sign up for Part D when first eligible and did not have  creditable coverage for more than 63 days? 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may have to pay a late enrollment penalty for as long as you have Part D.</a:t>
            </a:r>
          </a:p>
          <a:p>
            <a:pPr algn="l">
              <a:lnSpc>
                <a:spcPts val="3220"/>
              </a:lnSpc>
            </a:pPr>
            <a:endParaRPr lang="en-US" sz="23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Monthly cost will have a penalty of 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1% of the national base premium ($36.78) multiplied by the of full, uncovered months you were eligible.</a:t>
            </a:r>
          </a:p>
        </p:txBody>
      </p:sp>
      <p:sp>
        <p:nvSpPr>
          <p:cNvPr id="4" name="Freeform 4"/>
          <p:cNvSpPr/>
          <p:nvPr/>
        </p:nvSpPr>
        <p:spPr>
          <a:xfrm>
            <a:off x="617715" y="2068050"/>
            <a:ext cx="409971" cy="409971"/>
          </a:xfrm>
          <a:custGeom>
            <a:avLst/>
            <a:gdLst/>
            <a:ahLst/>
            <a:cxnLst/>
            <a:rect l="l" t="t" r="r" b="b"/>
            <a:pathLst>
              <a:path w="409971" h="409971">
                <a:moveTo>
                  <a:pt x="0" y="0"/>
                </a:moveTo>
                <a:lnTo>
                  <a:pt x="409971" y="0"/>
                </a:lnTo>
                <a:lnTo>
                  <a:pt x="409971" y="409971"/>
                </a:lnTo>
                <a:lnTo>
                  <a:pt x="0" y="409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7715" y="4027275"/>
            <a:ext cx="409971" cy="409971"/>
          </a:xfrm>
          <a:custGeom>
            <a:avLst/>
            <a:gdLst/>
            <a:ahLst/>
            <a:cxnLst/>
            <a:rect l="l" t="t" r="r" b="b"/>
            <a:pathLst>
              <a:path w="409971" h="409971">
                <a:moveTo>
                  <a:pt x="0" y="0"/>
                </a:moveTo>
                <a:lnTo>
                  <a:pt x="409971" y="0"/>
                </a:lnTo>
                <a:lnTo>
                  <a:pt x="409971" y="409971"/>
                </a:lnTo>
                <a:lnTo>
                  <a:pt x="0" y="409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2962" y="537903"/>
            <a:ext cx="7348809" cy="609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13"/>
              </a:lnSpc>
            </a:pPr>
            <a:r>
              <a:rPr lang="en-US" sz="358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D - Late Enrollment Penalty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2221" y="5713003"/>
            <a:ext cx="5445884" cy="1041069"/>
            <a:chOff x="0" y="0"/>
            <a:chExt cx="2016994" cy="3855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6994" cy="385581"/>
            </a:xfrm>
            <a:custGeom>
              <a:avLst/>
              <a:gdLst/>
              <a:ahLst/>
              <a:cxnLst/>
              <a:rect l="l" t="t" r="r" b="b"/>
              <a:pathLst>
                <a:path w="2016994" h="385581">
                  <a:moveTo>
                    <a:pt x="51178" y="0"/>
                  </a:moveTo>
                  <a:lnTo>
                    <a:pt x="1965816" y="0"/>
                  </a:lnTo>
                  <a:cubicBezTo>
                    <a:pt x="1979389" y="0"/>
                    <a:pt x="1992407" y="5392"/>
                    <a:pt x="2002005" y="14990"/>
                  </a:cubicBezTo>
                  <a:cubicBezTo>
                    <a:pt x="2011602" y="24587"/>
                    <a:pt x="2016994" y="37605"/>
                    <a:pt x="2016994" y="51178"/>
                  </a:cubicBezTo>
                  <a:lnTo>
                    <a:pt x="2016994" y="334403"/>
                  </a:lnTo>
                  <a:cubicBezTo>
                    <a:pt x="2016994" y="362668"/>
                    <a:pt x="1994081" y="385581"/>
                    <a:pt x="1965816" y="385581"/>
                  </a:cubicBezTo>
                  <a:lnTo>
                    <a:pt x="51178" y="385581"/>
                  </a:lnTo>
                  <a:cubicBezTo>
                    <a:pt x="37605" y="385581"/>
                    <a:pt x="24587" y="380189"/>
                    <a:pt x="14990" y="370591"/>
                  </a:cubicBezTo>
                  <a:cubicBezTo>
                    <a:pt x="5392" y="360994"/>
                    <a:pt x="0" y="347976"/>
                    <a:pt x="0" y="334403"/>
                  </a:cubicBezTo>
                  <a:lnTo>
                    <a:pt x="0" y="51178"/>
                  </a:lnTo>
                  <a:cubicBezTo>
                    <a:pt x="0" y="22913"/>
                    <a:pt x="22913" y="0"/>
                    <a:pt x="51178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016994" cy="433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091466">
            <a:off x="6626173" y="3005208"/>
            <a:ext cx="5465276" cy="5415591"/>
          </a:xfrm>
          <a:custGeom>
            <a:avLst/>
            <a:gdLst/>
            <a:ahLst/>
            <a:cxnLst/>
            <a:rect l="l" t="t" r="r" b="b"/>
            <a:pathLst>
              <a:path w="5465276" h="5415591">
                <a:moveTo>
                  <a:pt x="0" y="0"/>
                </a:moveTo>
                <a:lnTo>
                  <a:pt x="5465276" y="0"/>
                </a:lnTo>
                <a:lnTo>
                  <a:pt x="5465276" y="5415591"/>
                </a:lnTo>
                <a:lnTo>
                  <a:pt x="0" y="5415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42221" y="3363117"/>
            <a:ext cx="5445884" cy="1041069"/>
            <a:chOff x="0" y="0"/>
            <a:chExt cx="2016994" cy="3855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16994" cy="385581"/>
            </a:xfrm>
            <a:custGeom>
              <a:avLst/>
              <a:gdLst/>
              <a:ahLst/>
              <a:cxnLst/>
              <a:rect l="l" t="t" r="r" b="b"/>
              <a:pathLst>
                <a:path w="2016994" h="385581">
                  <a:moveTo>
                    <a:pt x="51178" y="0"/>
                  </a:moveTo>
                  <a:lnTo>
                    <a:pt x="1965816" y="0"/>
                  </a:lnTo>
                  <a:cubicBezTo>
                    <a:pt x="1979389" y="0"/>
                    <a:pt x="1992407" y="5392"/>
                    <a:pt x="2002005" y="14990"/>
                  </a:cubicBezTo>
                  <a:cubicBezTo>
                    <a:pt x="2011602" y="24587"/>
                    <a:pt x="2016994" y="37605"/>
                    <a:pt x="2016994" y="51178"/>
                  </a:cubicBezTo>
                  <a:lnTo>
                    <a:pt x="2016994" y="334403"/>
                  </a:lnTo>
                  <a:cubicBezTo>
                    <a:pt x="2016994" y="362668"/>
                    <a:pt x="1994081" y="385581"/>
                    <a:pt x="1965816" y="385581"/>
                  </a:cubicBezTo>
                  <a:lnTo>
                    <a:pt x="51178" y="385581"/>
                  </a:lnTo>
                  <a:cubicBezTo>
                    <a:pt x="37605" y="385581"/>
                    <a:pt x="24587" y="380189"/>
                    <a:pt x="14990" y="370591"/>
                  </a:cubicBezTo>
                  <a:cubicBezTo>
                    <a:pt x="5392" y="360994"/>
                    <a:pt x="0" y="347976"/>
                    <a:pt x="0" y="334403"/>
                  </a:cubicBezTo>
                  <a:lnTo>
                    <a:pt x="0" y="51178"/>
                  </a:lnTo>
                  <a:cubicBezTo>
                    <a:pt x="0" y="22913"/>
                    <a:pt x="22913" y="0"/>
                    <a:pt x="51178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016994" cy="433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2221" y="4538584"/>
            <a:ext cx="5445884" cy="1041069"/>
            <a:chOff x="0" y="0"/>
            <a:chExt cx="2016994" cy="3855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6994" cy="385581"/>
            </a:xfrm>
            <a:custGeom>
              <a:avLst/>
              <a:gdLst/>
              <a:ahLst/>
              <a:cxnLst/>
              <a:rect l="l" t="t" r="r" b="b"/>
              <a:pathLst>
                <a:path w="2016994" h="385581">
                  <a:moveTo>
                    <a:pt x="51178" y="0"/>
                  </a:moveTo>
                  <a:lnTo>
                    <a:pt x="1965816" y="0"/>
                  </a:lnTo>
                  <a:cubicBezTo>
                    <a:pt x="1979389" y="0"/>
                    <a:pt x="1992407" y="5392"/>
                    <a:pt x="2002005" y="14990"/>
                  </a:cubicBezTo>
                  <a:cubicBezTo>
                    <a:pt x="2011602" y="24587"/>
                    <a:pt x="2016994" y="37605"/>
                    <a:pt x="2016994" y="51178"/>
                  </a:cubicBezTo>
                  <a:lnTo>
                    <a:pt x="2016994" y="334403"/>
                  </a:lnTo>
                  <a:cubicBezTo>
                    <a:pt x="2016994" y="362668"/>
                    <a:pt x="1994081" y="385581"/>
                    <a:pt x="1965816" y="385581"/>
                  </a:cubicBezTo>
                  <a:lnTo>
                    <a:pt x="51178" y="385581"/>
                  </a:lnTo>
                  <a:cubicBezTo>
                    <a:pt x="37605" y="385581"/>
                    <a:pt x="24587" y="380189"/>
                    <a:pt x="14990" y="370591"/>
                  </a:cubicBezTo>
                  <a:cubicBezTo>
                    <a:pt x="5392" y="360994"/>
                    <a:pt x="0" y="347976"/>
                    <a:pt x="0" y="334403"/>
                  </a:cubicBezTo>
                  <a:lnTo>
                    <a:pt x="0" y="51178"/>
                  </a:lnTo>
                  <a:cubicBezTo>
                    <a:pt x="0" y="22913"/>
                    <a:pt x="22913" y="0"/>
                    <a:pt x="51178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016994" cy="433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426471" y="3453172"/>
            <a:ext cx="2932339" cy="3211893"/>
          </a:xfrm>
          <a:custGeom>
            <a:avLst/>
            <a:gdLst/>
            <a:ahLst/>
            <a:cxnLst/>
            <a:rect l="l" t="t" r="r" b="b"/>
            <a:pathLst>
              <a:path w="2932339" h="3211893">
                <a:moveTo>
                  <a:pt x="0" y="0"/>
                </a:moveTo>
                <a:lnTo>
                  <a:pt x="2932340" y="0"/>
                </a:lnTo>
                <a:lnTo>
                  <a:pt x="2932340" y="3211893"/>
                </a:lnTo>
                <a:lnTo>
                  <a:pt x="0" y="321189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42221" y="549294"/>
            <a:ext cx="8596178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Changes happening to Part D with the Inflation Reduction Act (IRA)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2221" y="1959130"/>
            <a:ext cx="8952091" cy="1204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3"/>
              </a:lnSpc>
            </a:pPr>
            <a:r>
              <a:rPr lang="en-US" sz="230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IRA was created to provide meaningful financial relief for Medicare beneficiaries, including improvements to Medicare.</a:t>
            </a:r>
          </a:p>
          <a:p>
            <a:pPr algn="l">
              <a:lnSpc>
                <a:spcPts val="3233"/>
              </a:lnSpc>
            </a:pPr>
            <a:r>
              <a:rPr lang="en-US" sz="230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Passed in 2022 to: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2632" y="4717462"/>
            <a:ext cx="5007773" cy="63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87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Provide affordability by lowering Medicare costs and limiting price increases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2632" y="3531111"/>
            <a:ext cx="4667658" cy="63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87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Increase access to treatments and expand services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2632" y="5891881"/>
            <a:ext cx="4545433" cy="63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87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Make the Medicare program more sustainable now and in the long-run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42423" y="1408695"/>
            <a:ext cx="3998544" cy="5523534"/>
            <a:chOff x="0" y="0"/>
            <a:chExt cx="1480942" cy="2045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0942" cy="2045753"/>
            </a:xfrm>
            <a:custGeom>
              <a:avLst/>
              <a:gdLst/>
              <a:ahLst/>
              <a:cxnLst/>
              <a:rect l="l" t="t" r="r" b="b"/>
              <a:pathLst>
                <a:path w="1480942" h="2045753">
                  <a:moveTo>
                    <a:pt x="94873" y="0"/>
                  </a:moveTo>
                  <a:lnTo>
                    <a:pt x="1386069" y="0"/>
                  </a:lnTo>
                  <a:cubicBezTo>
                    <a:pt x="1411231" y="0"/>
                    <a:pt x="1435362" y="9996"/>
                    <a:pt x="1453154" y="27788"/>
                  </a:cubicBezTo>
                  <a:cubicBezTo>
                    <a:pt x="1470947" y="45580"/>
                    <a:pt x="1480942" y="69711"/>
                    <a:pt x="1480942" y="94873"/>
                  </a:cubicBezTo>
                  <a:lnTo>
                    <a:pt x="1480942" y="1950880"/>
                  </a:lnTo>
                  <a:cubicBezTo>
                    <a:pt x="1480942" y="1976042"/>
                    <a:pt x="1470947" y="2000174"/>
                    <a:pt x="1453154" y="2017966"/>
                  </a:cubicBezTo>
                  <a:cubicBezTo>
                    <a:pt x="1435362" y="2035758"/>
                    <a:pt x="1411231" y="2045753"/>
                    <a:pt x="1386069" y="2045753"/>
                  </a:cubicBezTo>
                  <a:lnTo>
                    <a:pt x="94873" y="2045753"/>
                  </a:lnTo>
                  <a:cubicBezTo>
                    <a:pt x="42476" y="2045753"/>
                    <a:pt x="0" y="2003277"/>
                    <a:pt x="0" y="1950880"/>
                  </a:cubicBezTo>
                  <a:lnTo>
                    <a:pt x="0" y="94873"/>
                  </a:lnTo>
                  <a:cubicBezTo>
                    <a:pt x="0" y="69711"/>
                    <a:pt x="9996" y="45580"/>
                    <a:pt x="27788" y="27788"/>
                  </a:cubicBezTo>
                  <a:cubicBezTo>
                    <a:pt x="45580" y="9996"/>
                    <a:pt x="69711" y="0"/>
                    <a:pt x="94873" y="0"/>
                  </a:cubicBezTo>
                  <a:close/>
                </a:path>
              </a:pathLst>
            </a:custGeom>
            <a:solidFill>
              <a:srgbClr val="F4F4F4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480942" cy="209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507279"/>
            <a:ext cx="9753600" cy="0"/>
          </a:xfrm>
          <a:prstGeom prst="line">
            <a:avLst/>
          </a:prstGeom>
          <a:ln w="114300" cap="flat">
            <a:solidFill>
              <a:srgbClr val="C0CCD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76507" y="1716400"/>
            <a:ext cx="1543658" cy="154365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FFD16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96511" y="1716400"/>
            <a:ext cx="1543658" cy="154365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FFD16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91002" y="1716400"/>
            <a:ext cx="1543658" cy="154365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1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06869" y="3515304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8" y="0"/>
                </a:lnTo>
                <a:lnTo>
                  <a:pt x="307478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795008" y="3515304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8" y="0"/>
                </a:lnTo>
                <a:lnTo>
                  <a:pt x="307478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711085" y="3515304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06869" y="4570771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8" y="0"/>
                </a:lnTo>
                <a:lnTo>
                  <a:pt x="307478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795008" y="4570771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8" y="0"/>
                </a:lnTo>
                <a:lnTo>
                  <a:pt x="307478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711085" y="4282343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8"/>
                </a:lnTo>
                <a:lnTo>
                  <a:pt x="0" y="307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711085" y="6043433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5711085" y="5278755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8"/>
                </a:lnTo>
                <a:lnTo>
                  <a:pt x="0" y="307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542221" y="487310"/>
            <a:ext cx="8596178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D Improvements Timeline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53029" y="2287156"/>
            <a:ext cx="990614" cy="364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4"/>
              </a:lnSpc>
            </a:pPr>
            <a:r>
              <a:rPr lang="en-US" sz="216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2023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73033" y="2287156"/>
            <a:ext cx="990614" cy="364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4"/>
              </a:lnSpc>
            </a:pPr>
            <a:r>
              <a:rPr lang="en-US" sz="216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2024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767524" y="2287156"/>
            <a:ext cx="990614" cy="364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4"/>
              </a:lnSpc>
            </a:pPr>
            <a:r>
              <a:rPr lang="en-US" sz="216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2025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9342" y="3486729"/>
            <a:ext cx="1410761" cy="1792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6"/>
              </a:lnSpc>
            </a:pPr>
            <a:r>
              <a:rPr lang="en-US" sz="14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Vaccines without copays</a:t>
            </a:r>
          </a:p>
          <a:p>
            <a:pPr algn="l">
              <a:lnSpc>
                <a:spcPts val="2026"/>
              </a:lnSpc>
            </a:pPr>
            <a:endParaRPr lang="en-US" sz="14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026"/>
              </a:lnSpc>
            </a:pPr>
            <a:endParaRPr lang="en-US" sz="14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026"/>
              </a:lnSpc>
            </a:pPr>
            <a:r>
              <a:rPr lang="en-US" sz="14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Insulin copays limited to $35/month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237481" y="3486729"/>
            <a:ext cx="1904917" cy="1792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6"/>
              </a:lnSpc>
            </a:pPr>
            <a:r>
              <a:rPr lang="en-US" sz="14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Eligibility expansion for “Extra Help” program</a:t>
            </a:r>
          </a:p>
          <a:p>
            <a:pPr marL="0" lvl="0" indent="0" algn="l">
              <a:lnSpc>
                <a:spcPts val="2026"/>
              </a:lnSpc>
            </a:pPr>
            <a:endParaRPr lang="en-US" sz="14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026"/>
              </a:lnSpc>
            </a:pPr>
            <a:r>
              <a:rPr lang="en-US" sz="14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Elimination of 5% coinsurance in catastrophic phase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153558" y="3486729"/>
            <a:ext cx="2868522" cy="307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6"/>
              </a:lnSpc>
            </a:pPr>
            <a:r>
              <a:rPr lang="en-US" sz="14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$2,000 annual cap on prescription drug costs</a:t>
            </a:r>
          </a:p>
          <a:p>
            <a:pPr algn="l">
              <a:lnSpc>
                <a:spcPts val="2026"/>
              </a:lnSpc>
            </a:pPr>
            <a:endParaRPr lang="en-US" sz="14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026"/>
              </a:lnSpc>
            </a:pPr>
            <a:r>
              <a:rPr lang="en-US" sz="14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Monthly payment program for yearly out-of-pocket prescription drug costs</a:t>
            </a:r>
          </a:p>
          <a:p>
            <a:pPr algn="l">
              <a:lnSpc>
                <a:spcPts val="2026"/>
              </a:lnSpc>
            </a:pPr>
            <a:endParaRPr lang="en-US" sz="14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026"/>
              </a:lnSpc>
            </a:pPr>
            <a:r>
              <a:rPr lang="en-US" sz="14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Part D Redesign (no more Coverage Gap phase)</a:t>
            </a:r>
          </a:p>
          <a:p>
            <a:pPr algn="l">
              <a:lnSpc>
                <a:spcPts val="2026"/>
              </a:lnSpc>
            </a:pPr>
            <a:endParaRPr lang="en-US" sz="14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026"/>
              </a:lnSpc>
            </a:pPr>
            <a:r>
              <a:rPr lang="en-US" sz="14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Implementation of Manufacturer Discount Program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7">
            <a:extLst>
              <a:ext uri="{FF2B5EF4-FFF2-40B4-BE49-F238E27FC236}">
                <a16:creationId xmlns:a16="http://schemas.microsoft.com/office/drawing/2014/main" id="{15D8D023-615B-E8B6-9726-9A8BDF366477}"/>
              </a:ext>
            </a:extLst>
          </p:cNvPr>
          <p:cNvGrpSpPr/>
          <p:nvPr/>
        </p:nvGrpSpPr>
        <p:grpSpPr>
          <a:xfrm>
            <a:off x="1193943" y="838200"/>
            <a:ext cx="7383995" cy="897546"/>
            <a:chOff x="0" y="0"/>
            <a:chExt cx="2734813" cy="332424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D186C06-7CB5-C174-614D-B3E6D62559DC}"/>
                </a:ext>
              </a:extLst>
            </p:cNvPr>
            <p:cNvSpPr/>
            <p:nvPr/>
          </p:nvSpPr>
          <p:spPr>
            <a:xfrm>
              <a:off x="0" y="0"/>
              <a:ext cx="2734813" cy="332425"/>
            </a:xfrm>
            <a:custGeom>
              <a:avLst/>
              <a:gdLst/>
              <a:ahLst/>
              <a:cxnLst/>
              <a:rect l="l" t="t" r="r" b="b"/>
              <a:pathLst>
                <a:path w="2734813" h="332425">
                  <a:moveTo>
                    <a:pt x="20969" y="0"/>
                  </a:moveTo>
                  <a:lnTo>
                    <a:pt x="2713843" y="0"/>
                  </a:lnTo>
                  <a:cubicBezTo>
                    <a:pt x="2725425" y="0"/>
                    <a:pt x="2734813" y="9388"/>
                    <a:pt x="2734813" y="20969"/>
                  </a:cubicBezTo>
                  <a:lnTo>
                    <a:pt x="2734813" y="311455"/>
                  </a:lnTo>
                  <a:cubicBezTo>
                    <a:pt x="2734813" y="323036"/>
                    <a:pt x="2725425" y="332425"/>
                    <a:pt x="2713843" y="332425"/>
                  </a:cubicBezTo>
                  <a:lnTo>
                    <a:pt x="20969" y="332425"/>
                  </a:lnTo>
                  <a:cubicBezTo>
                    <a:pt x="9388" y="332425"/>
                    <a:pt x="0" y="323036"/>
                    <a:pt x="0" y="311455"/>
                  </a:cubicBezTo>
                  <a:lnTo>
                    <a:pt x="0" y="20969"/>
                  </a:lnTo>
                  <a:cubicBezTo>
                    <a:pt x="0" y="9388"/>
                    <a:pt x="9388" y="0"/>
                    <a:pt x="20969" y="0"/>
                  </a:cubicBezTo>
                  <a:close/>
                </a:path>
              </a:pathLst>
            </a:custGeom>
            <a:solidFill>
              <a:srgbClr val="081B2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4BEA3EFD-0701-F387-B08D-463DEBF9E5F9}"/>
                </a:ext>
              </a:extLst>
            </p:cNvPr>
            <p:cNvSpPr txBox="1"/>
            <p:nvPr/>
          </p:nvSpPr>
          <p:spPr>
            <a:xfrm>
              <a:off x="0" y="-47625"/>
              <a:ext cx="2734813" cy="380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913734" y="909055"/>
            <a:ext cx="792613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2025 Part D Improvements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19356" y="2576132"/>
            <a:ext cx="6657962" cy="949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6"/>
              </a:lnSpc>
            </a:pPr>
            <a:r>
              <a:rPr lang="en-US" sz="27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Your out-of-pocket prescription drug costs is capped at </a:t>
            </a:r>
            <a:r>
              <a:rPr lang="en-US" sz="27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$2,000</a:t>
            </a:r>
            <a:r>
              <a:rPr lang="en-US" sz="27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for the year.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19356" y="4281654"/>
            <a:ext cx="6657962" cy="192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6"/>
              </a:lnSpc>
            </a:pPr>
            <a:r>
              <a:rPr lang="en-US" sz="27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can </a:t>
            </a:r>
            <a:r>
              <a:rPr lang="en-US" sz="27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enroll into the Medicare Prescription Payment Plan</a:t>
            </a:r>
            <a:r>
              <a:rPr lang="en-US" sz="27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to help spread your out-of-pocket prescription costs over the year.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06499" y="2355054"/>
            <a:ext cx="1730235" cy="1730235"/>
            <a:chOff x="0" y="0"/>
            <a:chExt cx="736498" cy="7364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6498" cy="736498"/>
            </a:xfrm>
            <a:custGeom>
              <a:avLst/>
              <a:gdLst/>
              <a:ahLst/>
              <a:cxnLst/>
              <a:rect l="l" t="t" r="r" b="b"/>
              <a:pathLst>
                <a:path w="736498" h="736498">
                  <a:moveTo>
                    <a:pt x="228199" y="0"/>
                  </a:moveTo>
                  <a:lnTo>
                    <a:pt x="508298" y="0"/>
                  </a:lnTo>
                  <a:cubicBezTo>
                    <a:pt x="568821" y="0"/>
                    <a:pt x="626864" y="24042"/>
                    <a:pt x="669660" y="66838"/>
                  </a:cubicBezTo>
                  <a:cubicBezTo>
                    <a:pt x="712455" y="109634"/>
                    <a:pt x="736498" y="167677"/>
                    <a:pt x="736498" y="228199"/>
                  </a:cubicBezTo>
                  <a:lnTo>
                    <a:pt x="736498" y="508298"/>
                  </a:lnTo>
                  <a:cubicBezTo>
                    <a:pt x="736498" y="568821"/>
                    <a:pt x="712455" y="626864"/>
                    <a:pt x="669660" y="669660"/>
                  </a:cubicBezTo>
                  <a:cubicBezTo>
                    <a:pt x="626864" y="712455"/>
                    <a:pt x="568821" y="736498"/>
                    <a:pt x="508298" y="736498"/>
                  </a:cubicBezTo>
                  <a:lnTo>
                    <a:pt x="228199" y="736498"/>
                  </a:lnTo>
                  <a:cubicBezTo>
                    <a:pt x="167677" y="736498"/>
                    <a:pt x="109634" y="712455"/>
                    <a:pt x="66838" y="669660"/>
                  </a:cubicBezTo>
                  <a:cubicBezTo>
                    <a:pt x="24042" y="626864"/>
                    <a:pt x="0" y="568821"/>
                    <a:pt x="0" y="508298"/>
                  </a:cubicBezTo>
                  <a:lnTo>
                    <a:pt x="0" y="228199"/>
                  </a:lnTo>
                  <a:cubicBezTo>
                    <a:pt x="0" y="167677"/>
                    <a:pt x="24042" y="109634"/>
                    <a:pt x="66838" y="66838"/>
                  </a:cubicBezTo>
                  <a:cubicBezTo>
                    <a:pt x="109634" y="24042"/>
                    <a:pt x="167677" y="0"/>
                    <a:pt x="228199" y="0"/>
                  </a:cubicBezTo>
                  <a:close/>
                </a:path>
              </a:pathLst>
            </a:custGeom>
            <a:solidFill>
              <a:srgbClr val="FFF4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736498" cy="755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6499" y="4472351"/>
            <a:ext cx="1730235" cy="1730235"/>
            <a:chOff x="0" y="0"/>
            <a:chExt cx="736498" cy="736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6498" cy="736498"/>
            </a:xfrm>
            <a:custGeom>
              <a:avLst/>
              <a:gdLst/>
              <a:ahLst/>
              <a:cxnLst/>
              <a:rect l="l" t="t" r="r" b="b"/>
              <a:pathLst>
                <a:path w="736498" h="736498">
                  <a:moveTo>
                    <a:pt x="228199" y="0"/>
                  </a:moveTo>
                  <a:lnTo>
                    <a:pt x="508298" y="0"/>
                  </a:lnTo>
                  <a:cubicBezTo>
                    <a:pt x="568821" y="0"/>
                    <a:pt x="626864" y="24042"/>
                    <a:pt x="669660" y="66838"/>
                  </a:cubicBezTo>
                  <a:cubicBezTo>
                    <a:pt x="712455" y="109634"/>
                    <a:pt x="736498" y="167677"/>
                    <a:pt x="736498" y="228199"/>
                  </a:cubicBezTo>
                  <a:lnTo>
                    <a:pt x="736498" y="508298"/>
                  </a:lnTo>
                  <a:cubicBezTo>
                    <a:pt x="736498" y="568821"/>
                    <a:pt x="712455" y="626864"/>
                    <a:pt x="669660" y="669660"/>
                  </a:cubicBezTo>
                  <a:cubicBezTo>
                    <a:pt x="626864" y="712455"/>
                    <a:pt x="568821" y="736498"/>
                    <a:pt x="508298" y="736498"/>
                  </a:cubicBezTo>
                  <a:lnTo>
                    <a:pt x="228199" y="736498"/>
                  </a:lnTo>
                  <a:cubicBezTo>
                    <a:pt x="167677" y="736498"/>
                    <a:pt x="109634" y="712455"/>
                    <a:pt x="66838" y="669660"/>
                  </a:cubicBezTo>
                  <a:cubicBezTo>
                    <a:pt x="24042" y="626864"/>
                    <a:pt x="0" y="568821"/>
                    <a:pt x="0" y="508298"/>
                  </a:cubicBezTo>
                  <a:lnTo>
                    <a:pt x="0" y="228199"/>
                  </a:lnTo>
                  <a:cubicBezTo>
                    <a:pt x="0" y="167677"/>
                    <a:pt x="24042" y="109634"/>
                    <a:pt x="66838" y="66838"/>
                  </a:cubicBezTo>
                  <a:cubicBezTo>
                    <a:pt x="109634" y="24042"/>
                    <a:pt x="167677" y="0"/>
                    <a:pt x="228199" y="0"/>
                  </a:cubicBezTo>
                  <a:close/>
                </a:path>
              </a:pathLst>
            </a:custGeom>
            <a:solidFill>
              <a:srgbClr val="FFF4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736498" cy="755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48095" y="2623757"/>
            <a:ext cx="1247043" cy="1145720"/>
          </a:xfrm>
          <a:custGeom>
            <a:avLst/>
            <a:gdLst/>
            <a:ahLst/>
            <a:cxnLst/>
            <a:rect l="l" t="t" r="r" b="b"/>
            <a:pathLst>
              <a:path w="1247043" h="1145720">
                <a:moveTo>
                  <a:pt x="0" y="0"/>
                </a:moveTo>
                <a:lnTo>
                  <a:pt x="1247043" y="0"/>
                </a:lnTo>
                <a:lnTo>
                  <a:pt x="1247043" y="1145720"/>
                </a:lnTo>
                <a:lnTo>
                  <a:pt x="0" y="1145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43751" y="4706460"/>
            <a:ext cx="1255730" cy="1255730"/>
          </a:xfrm>
          <a:custGeom>
            <a:avLst/>
            <a:gdLst/>
            <a:ahLst/>
            <a:cxnLst/>
            <a:rect l="l" t="t" r="r" b="b"/>
            <a:pathLst>
              <a:path w="1255730" h="1255730">
                <a:moveTo>
                  <a:pt x="0" y="0"/>
                </a:moveTo>
                <a:lnTo>
                  <a:pt x="1255730" y="0"/>
                </a:lnTo>
                <a:lnTo>
                  <a:pt x="1255730" y="1255731"/>
                </a:lnTo>
                <a:lnTo>
                  <a:pt x="0" y="1255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92678" y="2136620"/>
          <a:ext cx="9168244" cy="4615711"/>
        </p:xfrm>
        <a:graphic>
          <a:graphicData uri="http://schemas.openxmlformats.org/drawingml/2006/table">
            <a:tbl>
              <a:tblPr/>
              <a:tblGrid>
                <a:gridCol w="2292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2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2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0120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Stage 1</a:t>
                      </a:r>
                      <a:endParaRPr lang="en-US" sz="1100"/>
                    </a:p>
                    <a:p>
                      <a:pPr algn="ctr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Deductible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Stage 2</a:t>
                      </a:r>
                      <a:endParaRPr lang="en-US" sz="1100"/>
                    </a:p>
                    <a:p>
                      <a:pPr algn="ctr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Initial Coverage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73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Stage 3</a:t>
                      </a:r>
                      <a:endParaRPr lang="en-US" sz="1100"/>
                    </a:p>
                    <a:p>
                      <a:pPr algn="ctr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Coverage Gap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1B2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81B2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Stage 4</a:t>
                      </a:r>
                      <a:endParaRPr lang="en-US" sz="1100"/>
                    </a:p>
                    <a:p>
                      <a:pPr algn="ctr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81B2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Catastrophic Coverage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9337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The amount you pay before a plan covers your prescription drug costs.</a:t>
                      </a:r>
                      <a:endParaRPr lang="en-US" sz="1100"/>
                    </a:p>
                  </a:txBody>
                  <a:tcPr marL="152400" marR="152400" marT="152400" marB="15240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The plan pays its share of the cost and you pay your share (copays and coinsurance).</a:t>
                      </a:r>
                      <a:endParaRPr lang="en-US" sz="1100"/>
                    </a:p>
                  </a:txBody>
                  <a:tcPr marL="152400" marR="152400" marT="152400" marB="15240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Known as the “Donut Hole”, the plan is limited in how much it can pay for your drugs. You will pay 25% of the costs for covered drugs.</a:t>
                      </a:r>
                      <a:endParaRPr lang="en-US" sz="1100"/>
                    </a:p>
                  </a:txBody>
                  <a:tcPr marL="152400" marR="152400" marT="152400" marB="15240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After you reach the MOOP, the plan will pay your drug costs for the rest of the year.</a:t>
                      </a:r>
                      <a:endParaRPr lang="en-US" sz="1100"/>
                    </a:p>
                  </a:txBody>
                  <a:tcPr marL="152400" marR="152400" marT="152400" marB="15240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6254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Deductible Range:</a:t>
                      </a:r>
                      <a:endParaRPr lang="en-US" sz="1100"/>
                    </a:p>
                    <a:p>
                      <a:pPr algn="l">
                        <a:lnSpc>
                          <a:spcPts val="167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167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167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$0 - $545</a:t>
                      </a:r>
                    </a:p>
                  </a:txBody>
                  <a:tcPr marL="152400" marR="152400" marT="152400" marB="15240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Total maximum of your payments and plan’s payments:</a:t>
                      </a:r>
                      <a:endParaRPr lang="en-US" sz="1100"/>
                    </a:p>
                    <a:p>
                      <a:pPr algn="l">
                        <a:lnSpc>
                          <a:spcPts val="167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$5,030</a:t>
                      </a:r>
                    </a:p>
                  </a:txBody>
                  <a:tcPr marL="152400" marR="152400" marT="152400" marB="15240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Maximum Out-of-Pocket (MOOP) Cost for covered drugs:</a:t>
                      </a:r>
                      <a:endParaRPr lang="en-US" sz="1100"/>
                    </a:p>
                    <a:p>
                      <a:pPr algn="l">
                        <a:lnSpc>
                          <a:spcPts val="167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1679"/>
                        </a:lnSpc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$8,000</a:t>
                      </a:r>
                    </a:p>
                  </a:txBody>
                  <a:tcPr marL="152400" marR="152400" marT="152400" marB="15240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No copay or coinsurance.</a:t>
                      </a:r>
                      <a:endParaRPr lang="en-US" sz="1100"/>
                    </a:p>
                  </a:txBody>
                  <a:tcPr marL="152400" marR="152400" marT="152400" marB="15240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775217" y="527155"/>
            <a:ext cx="8110722" cy="127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9"/>
              </a:lnSpc>
            </a:pPr>
            <a:r>
              <a:rPr lang="en-US" sz="294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2024 Part D Current Design:</a:t>
            </a:r>
          </a:p>
          <a:p>
            <a:pPr algn="ctr">
              <a:lnSpc>
                <a:spcPts val="3054"/>
              </a:lnSpc>
              <a:spcBef>
                <a:spcPct val="0"/>
              </a:spcBef>
            </a:pPr>
            <a:r>
              <a:rPr lang="en-US" sz="244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Your prescription drug plan costs may change annually depending on the coverage stage you are in.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510" y="2392709"/>
            <a:ext cx="8290560" cy="2529783"/>
            <a:chOff x="0" y="0"/>
            <a:chExt cx="11054080" cy="3373043"/>
          </a:xfrm>
        </p:grpSpPr>
        <p:sp>
          <p:nvSpPr>
            <p:cNvPr id="3" name="TextBox 3"/>
            <p:cNvSpPr txBox="1"/>
            <p:nvPr/>
          </p:nvSpPr>
          <p:spPr>
            <a:xfrm>
              <a:off x="0" y="-114300"/>
              <a:ext cx="11054080" cy="2818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97"/>
                </a:lnSpc>
              </a:pPr>
              <a:r>
                <a:rPr lang="en-US" sz="614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Who is eligible for Medicare?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064000" y="3153971"/>
              <a:ext cx="2926080" cy="219072"/>
              <a:chOff x="0" y="0"/>
              <a:chExt cx="812800" cy="608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608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085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60853"/>
                    </a:lnTo>
                    <a:lnTo>
                      <a:pt x="0" y="60853"/>
                    </a:lnTo>
                    <a:close/>
                  </a:path>
                </a:pathLst>
              </a:custGeom>
              <a:solidFill>
                <a:srgbClr val="FFC72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812800" cy="1084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50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1386613"/>
            <a:ext cx="8290560" cy="38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3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D Redesign Program</a:t>
            </a:r>
            <a:r>
              <a:rPr lang="en-US" sz="23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will consist of three phases: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31520" y="6085616"/>
            <a:ext cx="8290560" cy="62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6"/>
              </a:lnSpc>
            </a:pPr>
            <a:r>
              <a:rPr lang="en-US" sz="18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Coverage Gap Phase will be end on December 31, 2024, and be replaced with the </a:t>
            </a:r>
            <a:r>
              <a:rPr lang="en-US" sz="18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Manufacturer Discount Program</a:t>
            </a:r>
            <a:r>
              <a:rPr lang="en-US" sz="18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43817" y="2029609"/>
            <a:ext cx="2095602" cy="3835542"/>
            <a:chOff x="0" y="0"/>
            <a:chExt cx="776149" cy="14205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6149" cy="1420571"/>
            </a:xfrm>
            <a:custGeom>
              <a:avLst/>
              <a:gdLst/>
              <a:ahLst/>
              <a:cxnLst/>
              <a:rect l="l" t="t" r="r" b="b"/>
              <a:pathLst>
                <a:path w="776149" h="1420571">
                  <a:moveTo>
                    <a:pt x="73887" y="0"/>
                  </a:moveTo>
                  <a:lnTo>
                    <a:pt x="702261" y="0"/>
                  </a:lnTo>
                  <a:cubicBezTo>
                    <a:pt x="743068" y="0"/>
                    <a:pt x="776149" y="33080"/>
                    <a:pt x="776149" y="73887"/>
                  </a:cubicBezTo>
                  <a:lnTo>
                    <a:pt x="776149" y="1346684"/>
                  </a:lnTo>
                  <a:cubicBezTo>
                    <a:pt x="776149" y="1387491"/>
                    <a:pt x="743068" y="1420571"/>
                    <a:pt x="702261" y="1420571"/>
                  </a:cubicBezTo>
                  <a:lnTo>
                    <a:pt x="73887" y="1420571"/>
                  </a:lnTo>
                  <a:cubicBezTo>
                    <a:pt x="33080" y="1420571"/>
                    <a:pt x="0" y="1387491"/>
                    <a:pt x="0" y="1346684"/>
                  </a:cubicBezTo>
                  <a:lnTo>
                    <a:pt x="0" y="73887"/>
                  </a:lnTo>
                  <a:cubicBezTo>
                    <a:pt x="0" y="33080"/>
                    <a:pt x="33080" y="0"/>
                    <a:pt x="73887" y="0"/>
                  </a:cubicBezTo>
                  <a:close/>
                </a:path>
              </a:pathLst>
            </a:custGeom>
            <a:solidFill>
              <a:srgbClr val="081B2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776149" cy="1468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93943" y="323206"/>
            <a:ext cx="7383995" cy="897546"/>
            <a:chOff x="0" y="0"/>
            <a:chExt cx="2734813" cy="3324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34813" cy="332425"/>
            </a:xfrm>
            <a:custGeom>
              <a:avLst/>
              <a:gdLst/>
              <a:ahLst/>
              <a:cxnLst/>
              <a:rect l="l" t="t" r="r" b="b"/>
              <a:pathLst>
                <a:path w="2734813" h="332425">
                  <a:moveTo>
                    <a:pt x="20969" y="0"/>
                  </a:moveTo>
                  <a:lnTo>
                    <a:pt x="2713843" y="0"/>
                  </a:lnTo>
                  <a:cubicBezTo>
                    <a:pt x="2725425" y="0"/>
                    <a:pt x="2734813" y="9388"/>
                    <a:pt x="2734813" y="20969"/>
                  </a:cubicBezTo>
                  <a:lnTo>
                    <a:pt x="2734813" y="311455"/>
                  </a:lnTo>
                  <a:cubicBezTo>
                    <a:pt x="2734813" y="323036"/>
                    <a:pt x="2725425" y="332425"/>
                    <a:pt x="2713843" y="332425"/>
                  </a:cubicBezTo>
                  <a:lnTo>
                    <a:pt x="20969" y="332425"/>
                  </a:lnTo>
                  <a:cubicBezTo>
                    <a:pt x="9388" y="332425"/>
                    <a:pt x="0" y="323036"/>
                    <a:pt x="0" y="311455"/>
                  </a:cubicBezTo>
                  <a:lnTo>
                    <a:pt x="0" y="20969"/>
                  </a:lnTo>
                  <a:cubicBezTo>
                    <a:pt x="0" y="9388"/>
                    <a:pt x="9388" y="0"/>
                    <a:pt x="20969" y="0"/>
                  </a:cubicBezTo>
                  <a:close/>
                </a:path>
              </a:pathLst>
            </a:custGeom>
            <a:solidFill>
              <a:srgbClr val="081B2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734813" cy="380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699128" y="2029609"/>
            <a:ext cx="2095602" cy="3835542"/>
            <a:chOff x="0" y="0"/>
            <a:chExt cx="776149" cy="14205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6149" cy="1420571"/>
            </a:xfrm>
            <a:custGeom>
              <a:avLst/>
              <a:gdLst/>
              <a:ahLst/>
              <a:cxnLst/>
              <a:rect l="l" t="t" r="r" b="b"/>
              <a:pathLst>
                <a:path w="776149" h="1420571">
                  <a:moveTo>
                    <a:pt x="73887" y="0"/>
                  </a:moveTo>
                  <a:lnTo>
                    <a:pt x="702261" y="0"/>
                  </a:lnTo>
                  <a:cubicBezTo>
                    <a:pt x="743068" y="0"/>
                    <a:pt x="776149" y="33080"/>
                    <a:pt x="776149" y="73887"/>
                  </a:cubicBezTo>
                  <a:lnTo>
                    <a:pt x="776149" y="1346684"/>
                  </a:lnTo>
                  <a:cubicBezTo>
                    <a:pt x="776149" y="1387491"/>
                    <a:pt x="743068" y="1420571"/>
                    <a:pt x="702261" y="1420571"/>
                  </a:cubicBezTo>
                  <a:lnTo>
                    <a:pt x="73887" y="1420571"/>
                  </a:lnTo>
                  <a:cubicBezTo>
                    <a:pt x="33080" y="1420571"/>
                    <a:pt x="0" y="1387491"/>
                    <a:pt x="0" y="1346684"/>
                  </a:cubicBezTo>
                  <a:lnTo>
                    <a:pt x="0" y="73887"/>
                  </a:lnTo>
                  <a:cubicBezTo>
                    <a:pt x="0" y="33080"/>
                    <a:pt x="33080" y="0"/>
                    <a:pt x="73887" y="0"/>
                  </a:cubicBezTo>
                  <a:close/>
                </a:path>
              </a:pathLst>
            </a:custGeom>
            <a:solidFill>
              <a:srgbClr val="081B2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776149" cy="1468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56655" y="2029609"/>
            <a:ext cx="2095602" cy="3835542"/>
            <a:chOff x="0" y="0"/>
            <a:chExt cx="776149" cy="14205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76149" cy="1420571"/>
            </a:xfrm>
            <a:custGeom>
              <a:avLst/>
              <a:gdLst/>
              <a:ahLst/>
              <a:cxnLst/>
              <a:rect l="l" t="t" r="r" b="b"/>
              <a:pathLst>
                <a:path w="776149" h="1420571">
                  <a:moveTo>
                    <a:pt x="73887" y="0"/>
                  </a:moveTo>
                  <a:lnTo>
                    <a:pt x="702261" y="0"/>
                  </a:lnTo>
                  <a:cubicBezTo>
                    <a:pt x="743068" y="0"/>
                    <a:pt x="776149" y="33080"/>
                    <a:pt x="776149" y="73887"/>
                  </a:cubicBezTo>
                  <a:lnTo>
                    <a:pt x="776149" y="1346684"/>
                  </a:lnTo>
                  <a:cubicBezTo>
                    <a:pt x="776149" y="1387491"/>
                    <a:pt x="743068" y="1420571"/>
                    <a:pt x="702261" y="1420571"/>
                  </a:cubicBezTo>
                  <a:lnTo>
                    <a:pt x="73887" y="1420571"/>
                  </a:lnTo>
                  <a:cubicBezTo>
                    <a:pt x="33080" y="1420571"/>
                    <a:pt x="0" y="1387491"/>
                    <a:pt x="0" y="1346684"/>
                  </a:cubicBezTo>
                  <a:lnTo>
                    <a:pt x="0" y="73887"/>
                  </a:lnTo>
                  <a:cubicBezTo>
                    <a:pt x="0" y="33080"/>
                    <a:pt x="33080" y="0"/>
                    <a:pt x="738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BDBCBC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776149" cy="1468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214181" y="2029609"/>
            <a:ext cx="2095602" cy="3835542"/>
            <a:chOff x="0" y="0"/>
            <a:chExt cx="776149" cy="142057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76149" cy="1420571"/>
            </a:xfrm>
            <a:custGeom>
              <a:avLst/>
              <a:gdLst/>
              <a:ahLst/>
              <a:cxnLst/>
              <a:rect l="l" t="t" r="r" b="b"/>
              <a:pathLst>
                <a:path w="776149" h="1420571">
                  <a:moveTo>
                    <a:pt x="73887" y="0"/>
                  </a:moveTo>
                  <a:lnTo>
                    <a:pt x="702261" y="0"/>
                  </a:lnTo>
                  <a:cubicBezTo>
                    <a:pt x="743068" y="0"/>
                    <a:pt x="776149" y="33080"/>
                    <a:pt x="776149" y="73887"/>
                  </a:cubicBezTo>
                  <a:lnTo>
                    <a:pt x="776149" y="1346684"/>
                  </a:lnTo>
                  <a:cubicBezTo>
                    <a:pt x="776149" y="1387491"/>
                    <a:pt x="743068" y="1420571"/>
                    <a:pt x="702261" y="1420571"/>
                  </a:cubicBezTo>
                  <a:lnTo>
                    <a:pt x="73887" y="1420571"/>
                  </a:lnTo>
                  <a:cubicBezTo>
                    <a:pt x="33080" y="1420571"/>
                    <a:pt x="0" y="1387491"/>
                    <a:pt x="0" y="1346684"/>
                  </a:cubicBezTo>
                  <a:lnTo>
                    <a:pt x="0" y="73887"/>
                  </a:lnTo>
                  <a:cubicBezTo>
                    <a:pt x="0" y="33080"/>
                    <a:pt x="33080" y="0"/>
                    <a:pt x="73887" y="0"/>
                  </a:cubicBezTo>
                  <a:close/>
                </a:path>
              </a:pathLst>
            </a:custGeom>
            <a:solidFill>
              <a:srgbClr val="081B2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776149" cy="1468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31367" y="3176013"/>
            <a:ext cx="1720501" cy="810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5"/>
              </a:lnSpc>
              <a:spcBef>
                <a:spcPct val="0"/>
              </a:spcBef>
            </a:pPr>
            <a:r>
              <a:rPr lang="en-US" sz="13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The amount you pay before a plan covers your prescription drug costs.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86678" y="3176013"/>
            <a:ext cx="1679451" cy="101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5"/>
              </a:lnSpc>
              <a:spcBef>
                <a:spcPct val="0"/>
              </a:spcBef>
            </a:pPr>
            <a:r>
              <a:rPr lang="en-US" sz="13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The plan pays its share of the cost, and you pay your share (copays and coinsurance).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44205" y="3176013"/>
            <a:ext cx="1720501" cy="121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5"/>
              </a:lnSpc>
              <a:spcBef>
                <a:spcPct val="0"/>
              </a:spcBef>
            </a:pPr>
            <a:r>
              <a:rPr lang="en-US" sz="1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plan is limited in how much it can pay for your drugs. You will pay 25% of the costs for covered drugs.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01732" y="3176013"/>
            <a:ext cx="1720501" cy="101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5"/>
              </a:lnSpc>
              <a:spcBef>
                <a:spcPct val="0"/>
              </a:spcBef>
            </a:pPr>
            <a:r>
              <a:rPr lang="en-US" sz="13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After you reach the MOOP, the plan will pay your drug costs for the rest of the year.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1367" y="4329805"/>
            <a:ext cx="172050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5"/>
              </a:lnSpc>
            </a:pPr>
            <a:r>
              <a:rPr lang="en-US" sz="130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Deductible Range:</a:t>
            </a:r>
          </a:p>
          <a:p>
            <a:pPr algn="l">
              <a:lnSpc>
                <a:spcPts val="1625"/>
              </a:lnSpc>
            </a:pPr>
            <a:endParaRPr lang="en-US" sz="130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1625"/>
              </a:lnSpc>
            </a:pPr>
            <a:endParaRPr lang="en-US" sz="130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1625"/>
              </a:lnSpc>
            </a:pPr>
            <a:endParaRPr lang="en-US" sz="130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1625"/>
              </a:lnSpc>
            </a:pPr>
            <a:endParaRPr lang="en-US" sz="130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1625"/>
              </a:lnSpc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$0 - $590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886678" y="4329805"/>
            <a:ext cx="172050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5"/>
              </a:lnSpc>
            </a:pPr>
            <a:r>
              <a:rPr lang="en-US" sz="130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Your Maximum Out-of-Pocket Rx Drug Costs (copays and coinsurance):</a:t>
            </a:r>
          </a:p>
          <a:p>
            <a:pPr algn="l">
              <a:lnSpc>
                <a:spcPts val="1625"/>
              </a:lnSpc>
            </a:pPr>
            <a:endParaRPr lang="en-US" sz="130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1625"/>
              </a:lnSpc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$2,000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01732" y="4329805"/>
            <a:ext cx="1720501" cy="41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5"/>
              </a:lnSpc>
              <a:spcBef>
                <a:spcPct val="0"/>
              </a:spcBef>
            </a:pPr>
            <a:r>
              <a:rPr lang="en-US" sz="160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copay or coinsurance.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1367" y="2234311"/>
            <a:ext cx="1720501" cy="79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5"/>
              </a:lnSpc>
            </a:pPr>
            <a:r>
              <a:rPr lang="en-US" sz="1700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Phase 1 </a:t>
            </a:r>
          </a:p>
          <a:p>
            <a:pPr algn="ctr">
              <a:lnSpc>
                <a:spcPts val="2125"/>
              </a:lnSpc>
              <a:spcBef>
                <a:spcPct val="0"/>
              </a:spcBef>
            </a:pPr>
            <a:r>
              <a:rPr lang="en-US" sz="1700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Annual Deductible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886678" y="2234311"/>
            <a:ext cx="1720501" cy="79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5"/>
              </a:lnSpc>
            </a:pPr>
            <a:r>
              <a:rPr lang="en-US" sz="1700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Phase 2</a:t>
            </a:r>
          </a:p>
          <a:p>
            <a:pPr algn="ctr">
              <a:lnSpc>
                <a:spcPts val="2125"/>
              </a:lnSpc>
            </a:pPr>
            <a:r>
              <a:rPr lang="en-US" sz="1700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Initial </a:t>
            </a:r>
          </a:p>
          <a:p>
            <a:pPr algn="ctr">
              <a:lnSpc>
                <a:spcPts val="2125"/>
              </a:lnSpc>
              <a:spcBef>
                <a:spcPct val="0"/>
              </a:spcBef>
            </a:pPr>
            <a:r>
              <a:rPr lang="en-US" sz="1700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Coverage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307957" y="2231452"/>
            <a:ext cx="1908051" cy="79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5"/>
              </a:lnSpc>
            </a:pPr>
            <a:r>
              <a:rPr lang="en-US" sz="1700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Phase 3</a:t>
            </a:r>
          </a:p>
          <a:p>
            <a:pPr algn="ctr">
              <a:lnSpc>
                <a:spcPts val="2125"/>
              </a:lnSpc>
              <a:spcBef>
                <a:spcPct val="0"/>
              </a:spcBef>
            </a:pPr>
            <a:r>
              <a:rPr lang="en-US" sz="1700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Catastrophic Coverage</a:t>
            </a:r>
          </a:p>
        </p:txBody>
      </p:sp>
      <p:sp>
        <p:nvSpPr>
          <p:cNvPr id="29" name="AutoShape 29"/>
          <p:cNvSpPr/>
          <p:nvPr/>
        </p:nvSpPr>
        <p:spPr>
          <a:xfrm flipV="1">
            <a:off x="5066293" y="1940561"/>
            <a:ext cx="1887888" cy="3983148"/>
          </a:xfrm>
          <a:prstGeom prst="line">
            <a:avLst/>
          </a:prstGeom>
          <a:ln w="133350" cap="rnd">
            <a:solidFill>
              <a:srgbClr val="BDBC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5144205" y="2329561"/>
            <a:ext cx="1720501" cy="532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5"/>
              </a:lnSpc>
            </a:pPr>
            <a:r>
              <a:rPr lang="en-US" sz="17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Coverage Gap</a:t>
            </a:r>
          </a:p>
          <a:p>
            <a:pPr algn="ctr">
              <a:lnSpc>
                <a:spcPts val="2125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(Donut Hole)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13734" y="353695"/>
            <a:ext cx="792613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2025 Part D Improvements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8711" y="528220"/>
            <a:ext cx="8596178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Manufacturer Discount Program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44342" y="1281446"/>
            <a:ext cx="7064915" cy="39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7"/>
              </a:lnSpc>
              <a:spcBef>
                <a:spcPct val="0"/>
              </a:spcBef>
            </a:pPr>
            <a:r>
              <a:rPr lang="en-US" sz="2558">
                <a:solidFill>
                  <a:srgbClr val="081B2B"/>
                </a:solidFill>
                <a:latin typeface="Canva Sans"/>
                <a:ea typeface="Canva Sans"/>
                <a:cs typeface="Canva Sans"/>
                <a:sym typeface="Canva Sans"/>
              </a:rPr>
              <a:t>How is it applied to the Part D program?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43817" y="2033670"/>
            <a:ext cx="2095602" cy="3835442"/>
            <a:chOff x="0" y="0"/>
            <a:chExt cx="776149" cy="14205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6149" cy="1420534"/>
            </a:xfrm>
            <a:custGeom>
              <a:avLst/>
              <a:gdLst/>
              <a:ahLst/>
              <a:cxnLst/>
              <a:rect l="l" t="t" r="r" b="b"/>
              <a:pathLst>
                <a:path w="776149" h="1420534">
                  <a:moveTo>
                    <a:pt x="73887" y="0"/>
                  </a:moveTo>
                  <a:lnTo>
                    <a:pt x="702261" y="0"/>
                  </a:lnTo>
                  <a:cubicBezTo>
                    <a:pt x="743068" y="0"/>
                    <a:pt x="776149" y="33080"/>
                    <a:pt x="776149" y="73887"/>
                  </a:cubicBezTo>
                  <a:lnTo>
                    <a:pt x="776149" y="1346647"/>
                  </a:lnTo>
                  <a:cubicBezTo>
                    <a:pt x="776149" y="1387453"/>
                    <a:pt x="743068" y="1420534"/>
                    <a:pt x="702261" y="1420534"/>
                  </a:cubicBezTo>
                  <a:lnTo>
                    <a:pt x="73887" y="1420534"/>
                  </a:lnTo>
                  <a:cubicBezTo>
                    <a:pt x="33080" y="1420534"/>
                    <a:pt x="0" y="1387453"/>
                    <a:pt x="0" y="1346647"/>
                  </a:cubicBezTo>
                  <a:lnTo>
                    <a:pt x="0" y="73887"/>
                  </a:lnTo>
                  <a:cubicBezTo>
                    <a:pt x="0" y="33080"/>
                    <a:pt x="33080" y="0"/>
                    <a:pt x="73887" y="0"/>
                  </a:cubicBezTo>
                  <a:close/>
                </a:path>
              </a:pathLst>
            </a:custGeom>
            <a:solidFill>
              <a:srgbClr val="081B2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776149" cy="1468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699128" y="2033670"/>
            <a:ext cx="2095602" cy="3835442"/>
            <a:chOff x="0" y="0"/>
            <a:chExt cx="776149" cy="14205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6149" cy="1420534"/>
            </a:xfrm>
            <a:custGeom>
              <a:avLst/>
              <a:gdLst/>
              <a:ahLst/>
              <a:cxnLst/>
              <a:rect l="l" t="t" r="r" b="b"/>
              <a:pathLst>
                <a:path w="776149" h="1420534">
                  <a:moveTo>
                    <a:pt x="73887" y="0"/>
                  </a:moveTo>
                  <a:lnTo>
                    <a:pt x="702261" y="0"/>
                  </a:lnTo>
                  <a:cubicBezTo>
                    <a:pt x="743068" y="0"/>
                    <a:pt x="776149" y="33080"/>
                    <a:pt x="776149" y="73887"/>
                  </a:cubicBezTo>
                  <a:lnTo>
                    <a:pt x="776149" y="1346647"/>
                  </a:lnTo>
                  <a:cubicBezTo>
                    <a:pt x="776149" y="1387453"/>
                    <a:pt x="743068" y="1420534"/>
                    <a:pt x="702261" y="1420534"/>
                  </a:cubicBezTo>
                  <a:lnTo>
                    <a:pt x="73887" y="1420534"/>
                  </a:lnTo>
                  <a:cubicBezTo>
                    <a:pt x="33080" y="1420534"/>
                    <a:pt x="0" y="1387453"/>
                    <a:pt x="0" y="1346647"/>
                  </a:cubicBezTo>
                  <a:lnTo>
                    <a:pt x="0" y="73887"/>
                  </a:lnTo>
                  <a:cubicBezTo>
                    <a:pt x="0" y="33080"/>
                    <a:pt x="33080" y="0"/>
                    <a:pt x="73887" y="0"/>
                  </a:cubicBezTo>
                  <a:close/>
                </a:path>
              </a:pathLst>
            </a:custGeom>
            <a:solidFill>
              <a:srgbClr val="081B2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776149" cy="1468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956655" y="2033670"/>
            <a:ext cx="2095602" cy="3835442"/>
            <a:chOff x="0" y="0"/>
            <a:chExt cx="776149" cy="14205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6149" cy="1420534"/>
            </a:xfrm>
            <a:custGeom>
              <a:avLst/>
              <a:gdLst/>
              <a:ahLst/>
              <a:cxnLst/>
              <a:rect l="l" t="t" r="r" b="b"/>
              <a:pathLst>
                <a:path w="776149" h="1420534">
                  <a:moveTo>
                    <a:pt x="73887" y="0"/>
                  </a:moveTo>
                  <a:lnTo>
                    <a:pt x="702261" y="0"/>
                  </a:lnTo>
                  <a:cubicBezTo>
                    <a:pt x="743068" y="0"/>
                    <a:pt x="776149" y="33080"/>
                    <a:pt x="776149" y="73887"/>
                  </a:cubicBezTo>
                  <a:lnTo>
                    <a:pt x="776149" y="1346647"/>
                  </a:lnTo>
                  <a:cubicBezTo>
                    <a:pt x="776149" y="1387453"/>
                    <a:pt x="743068" y="1420534"/>
                    <a:pt x="702261" y="1420534"/>
                  </a:cubicBezTo>
                  <a:lnTo>
                    <a:pt x="73887" y="1420534"/>
                  </a:lnTo>
                  <a:cubicBezTo>
                    <a:pt x="33080" y="1420534"/>
                    <a:pt x="0" y="1387453"/>
                    <a:pt x="0" y="1346647"/>
                  </a:cubicBezTo>
                  <a:lnTo>
                    <a:pt x="0" y="73887"/>
                  </a:lnTo>
                  <a:cubicBezTo>
                    <a:pt x="0" y="33080"/>
                    <a:pt x="33080" y="0"/>
                    <a:pt x="738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BDBCBC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776149" cy="1468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214181" y="2033670"/>
            <a:ext cx="2095602" cy="3835442"/>
            <a:chOff x="0" y="0"/>
            <a:chExt cx="776149" cy="14205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76149" cy="1420534"/>
            </a:xfrm>
            <a:custGeom>
              <a:avLst/>
              <a:gdLst/>
              <a:ahLst/>
              <a:cxnLst/>
              <a:rect l="l" t="t" r="r" b="b"/>
              <a:pathLst>
                <a:path w="776149" h="1420534">
                  <a:moveTo>
                    <a:pt x="73887" y="0"/>
                  </a:moveTo>
                  <a:lnTo>
                    <a:pt x="702261" y="0"/>
                  </a:lnTo>
                  <a:cubicBezTo>
                    <a:pt x="743068" y="0"/>
                    <a:pt x="776149" y="33080"/>
                    <a:pt x="776149" y="73887"/>
                  </a:cubicBezTo>
                  <a:lnTo>
                    <a:pt x="776149" y="1346647"/>
                  </a:lnTo>
                  <a:cubicBezTo>
                    <a:pt x="776149" y="1387453"/>
                    <a:pt x="743068" y="1420534"/>
                    <a:pt x="702261" y="1420534"/>
                  </a:cubicBezTo>
                  <a:lnTo>
                    <a:pt x="73887" y="1420534"/>
                  </a:lnTo>
                  <a:cubicBezTo>
                    <a:pt x="33080" y="1420534"/>
                    <a:pt x="0" y="1387453"/>
                    <a:pt x="0" y="1346647"/>
                  </a:cubicBezTo>
                  <a:lnTo>
                    <a:pt x="0" y="73887"/>
                  </a:lnTo>
                  <a:cubicBezTo>
                    <a:pt x="0" y="33080"/>
                    <a:pt x="33080" y="0"/>
                    <a:pt x="73887" y="0"/>
                  </a:cubicBezTo>
                  <a:close/>
                </a:path>
              </a:pathLst>
            </a:custGeom>
            <a:solidFill>
              <a:srgbClr val="081B2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776149" cy="1468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31367" y="3180024"/>
            <a:ext cx="1720501" cy="41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5"/>
              </a:lnSpc>
              <a:spcBef>
                <a:spcPct val="0"/>
              </a:spcBef>
            </a:pPr>
            <a:r>
              <a:rPr lang="en-US" sz="13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Not applicable on deductible.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86678" y="3180024"/>
            <a:ext cx="1679451" cy="121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5"/>
              </a:lnSpc>
              <a:spcBef>
                <a:spcPct val="0"/>
              </a:spcBef>
            </a:pPr>
            <a:r>
              <a:rPr lang="en-US" sz="13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Manufacturers will provide a 10% “discount” as their cost-share on applicable brand-name drugs.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01732" y="3180024"/>
            <a:ext cx="1720501" cy="121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5"/>
              </a:lnSpc>
              <a:spcBef>
                <a:spcPct val="0"/>
              </a:spcBef>
            </a:pPr>
            <a:r>
              <a:rPr lang="en-US" sz="13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Manufacturers will provide a 20% “discount” as their cost-share on applicable brand-name drugs.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1367" y="2238322"/>
            <a:ext cx="1720501" cy="79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5"/>
              </a:lnSpc>
            </a:pPr>
            <a:r>
              <a:rPr lang="en-US" sz="1700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Phase 1 </a:t>
            </a:r>
          </a:p>
          <a:p>
            <a:pPr algn="ctr">
              <a:lnSpc>
                <a:spcPts val="2125"/>
              </a:lnSpc>
              <a:spcBef>
                <a:spcPct val="0"/>
              </a:spcBef>
            </a:pPr>
            <a:r>
              <a:rPr lang="en-US" sz="1700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Annual Deductible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86678" y="2238322"/>
            <a:ext cx="1720501" cy="79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5"/>
              </a:lnSpc>
            </a:pPr>
            <a:r>
              <a:rPr lang="en-US" sz="1700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Phase 2</a:t>
            </a:r>
          </a:p>
          <a:p>
            <a:pPr algn="ctr">
              <a:lnSpc>
                <a:spcPts val="2125"/>
              </a:lnSpc>
            </a:pPr>
            <a:r>
              <a:rPr lang="en-US" sz="1700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Initial </a:t>
            </a:r>
          </a:p>
          <a:p>
            <a:pPr algn="ctr">
              <a:lnSpc>
                <a:spcPts val="2125"/>
              </a:lnSpc>
              <a:spcBef>
                <a:spcPct val="0"/>
              </a:spcBef>
            </a:pPr>
            <a:r>
              <a:rPr lang="en-US" sz="1700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Coverage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07957" y="2235463"/>
            <a:ext cx="1908051" cy="79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5"/>
              </a:lnSpc>
            </a:pPr>
            <a:r>
              <a:rPr lang="en-US" sz="1700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Phase 3</a:t>
            </a:r>
          </a:p>
          <a:p>
            <a:pPr algn="ctr">
              <a:lnSpc>
                <a:spcPts val="2125"/>
              </a:lnSpc>
              <a:spcBef>
                <a:spcPct val="0"/>
              </a:spcBef>
            </a:pPr>
            <a:r>
              <a:rPr lang="en-US" sz="1700">
                <a:solidFill>
                  <a:srgbClr val="FFC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Catastrophic Coverage</a:t>
            </a:r>
          </a:p>
        </p:txBody>
      </p:sp>
      <p:sp>
        <p:nvSpPr>
          <p:cNvPr id="22" name="AutoShape 22"/>
          <p:cNvSpPr/>
          <p:nvPr/>
        </p:nvSpPr>
        <p:spPr>
          <a:xfrm flipV="1">
            <a:off x="5066293" y="1944625"/>
            <a:ext cx="1887888" cy="3983044"/>
          </a:xfrm>
          <a:prstGeom prst="line">
            <a:avLst/>
          </a:prstGeom>
          <a:ln w="133350" cap="rnd">
            <a:solidFill>
              <a:srgbClr val="BDBC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649450" y="4981516"/>
            <a:ext cx="8290560" cy="1830224"/>
            <a:chOff x="0" y="0"/>
            <a:chExt cx="2588908" cy="57152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588908" cy="571527"/>
            </a:xfrm>
            <a:custGeom>
              <a:avLst/>
              <a:gdLst/>
              <a:ahLst/>
              <a:cxnLst/>
              <a:rect l="l" t="t" r="r" b="b"/>
              <a:pathLst>
                <a:path w="2588908" h="571527">
                  <a:moveTo>
                    <a:pt x="0" y="0"/>
                  </a:moveTo>
                  <a:lnTo>
                    <a:pt x="2588908" y="0"/>
                  </a:lnTo>
                  <a:lnTo>
                    <a:pt x="2588908" y="571527"/>
                  </a:lnTo>
                  <a:lnTo>
                    <a:pt x="0" y="571527"/>
                  </a:lnTo>
                  <a:close/>
                </a:path>
              </a:pathLst>
            </a:custGeom>
            <a:solidFill>
              <a:srgbClr val="F4F4F4"/>
            </a:solidFill>
            <a:ln w="38100" cap="sq">
              <a:solidFill>
                <a:srgbClr val="FFC72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2588908" cy="619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64924" y="5178637"/>
            <a:ext cx="7755483" cy="136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6"/>
              </a:lnSpc>
            </a:pPr>
            <a:r>
              <a:rPr lang="en-US" sz="19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Participating manufacturers must enter into an agreement with CMS (Centers for Medicare &amp; Medicaid Services) for Part D coverage eligibility and offer a discount on applicable brand-name drugs.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44205" y="2333572"/>
            <a:ext cx="1720501" cy="532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5"/>
              </a:lnSpc>
            </a:pPr>
            <a:r>
              <a:rPr lang="en-US" sz="17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Coverage Gap</a:t>
            </a:r>
          </a:p>
          <a:p>
            <a:pPr algn="ctr">
              <a:lnSpc>
                <a:spcPts val="2125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(Donut Hole)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2531459"/>
            <a:ext cx="8290560" cy="2252282"/>
            <a:chOff x="0" y="0"/>
            <a:chExt cx="11054080" cy="3003043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0"/>
              <a:ext cx="11054080" cy="2428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77"/>
                </a:lnSpc>
              </a:pPr>
              <a:r>
                <a:rPr lang="en-US" sz="534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The IRA Impact on </a:t>
              </a:r>
            </a:p>
            <a:p>
              <a:pPr algn="ctr">
                <a:lnSpc>
                  <a:spcPts val="7477"/>
                </a:lnSpc>
              </a:pPr>
              <a:r>
                <a:rPr lang="en-US" sz="534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Your Medicare Coverage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064000" y="2783971"/>
              <a:ext cx="2926080" cy="219072"/>
              <a:chOff x="0" y="0"/>
              <a:chExt cx="812800" cy="608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608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085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60853"/>
                    </a:lnTo>
                    <a:lnTo>
                      <a:pt x="0" y="60853"/>
                    </a:lnTo>
                    <a:close/>
                  </a:path>
                </a:pathLst>
              </a:custGeom>
              <a:solidFill>
                <a:srgbClr val="FFC72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812800" cy="1084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50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97679" y="2235144"/>
            <a:ext cx="0" cy="3175056"/>
          </a:xfrm>
          <a:prstGeom prst="line">
            <a:avLst/>
          </a:prstGeom>
          <a:ln w="95250" cap="flat">
            <a:solidFill>
              <a:srgbClr val="FFC72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0022" y="2151088"/>
            <a:ext cx="435315" cy="43531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0022" y="3222285"/>
            <a:ext cx="435315" cy="43531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0022" y="4101019"/>
            <a:ext cx="435315" cy="435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0022" y="5174509"/>
            <a:ext cx="435315" cy="43531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559639" y="2206569"/>
            <a:ext cx="7576593" cy="364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6"/>
              </a:lnSpc>
            </a:pPr>
            <a:r>
              <a:rPr lang="en-US" sz="1847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Your max out-of-pocket prescription drug cost is lower and capped at $2,000.</a:t>
            </a:r>
          </a:p>
          <a:p>
            <a:pPr algn="l">
              <a:lnSpc>
                <a:spcPts val="2586"/>
              </a:lnSpc>
            </a:pPr>
            <a:endParaRPr lang="en-US" sz="1847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586"/>
              </a:lnSpc>
            </a:pPr>
            <a:r>
              <a:rPr lang="en-US" sz="1847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Monthly payment plans allow you to reduce the stress of financial insecurity.</a:t>
            </a:r>
          </a:p>
          <a:p>
            <a:pPr algn="l">
              <a:lnSpc>
                <a:spcPts val="2586"/>
              </a:lnSpc>
            </a:pPr>
            <a:endParaRPr lang="en-US" sz="1847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586"/>
              </a:lnSpc>
            </a:pPr>
            <a:r>
              <a:rPr lang="en-US" sz="1847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 can access brand-name drugs that may have been too costly for you to pay out-of-pocket.</a:t>
            </a:r>
          </a:p>
          <a:p>
            <a:pPr algn="l">
              <a:lnSpc>
                <a:spcPts val="2586"/>
              </a:lnSpc>
            </a:pPr>
            <a:endParaRPr lang="en-US" sz="1847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586"/>
              </a:lnSpc>
            </a:pPr>
            <a:r>
              <a:rPr lang="en-US" sz="1847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discount and rebate programs go into effect on manufacturers that plan to increase prices, beating inflation.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559639" y="577468"/>
            <a:ext cx="6764612" cy="1197609"/>
            <a:chOff x="0" y="0"/>
            <a:chExt cx="2734813" cy="4841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34813" cy="484172"/>
            </a:xfrm>
            <a:custGeom>
              <a:avLst/>
              <a:gdLst/>
              <a:ahLst/>
              <a:cxnLst/>
              <a:rect l="l" t="t" r="r" b="b"/>
              <a:pathLst>
                <a:path w="2734813" h="484172">
                  <a:moveTo>
                    <a:pt x="22889" y="0"/>
                  </a:moveTo>
                  <a:lnTo>
                    <a:pt x="2711923" y="0"/>
                  </a:lnTo>
                  <a:cubicBezTo>
                    <a:pt x="2724565" y="0"/>
                    <a:pt x="2734813" y="10248"/>
                    <a:pt x="2734813" y="22889"/>
                  </a:cubicBezTo>
                  <a:lnTo>
                    <a:pt x="2734813" y="461283"/>
                  </a:lnTo>
                  <a:cubicBezTo>
                    <a:pt x="2734813" y="473924"/>
                    <a:pt x="2724565" y="484172"/>
                    <a:pt x="2711923" y="484172"/>
                  </a:cubicBezTo>
                  <a:lnTo>
                    <a:pt x="22889" y="484172"/>
                  </a:lnTo>
                  <a:cubicBezTo>
                    <a:pt x="10248" y="484172"/>
                    <a:pt x="0" y="473924"/>
                    <a:pt x="0" y="461283"/>
                  </a:cubicBezTo>
                  <a:lnTo>
                    <a:pt x="0" y="22889"/>
                  </a:lnTo>
                  <a:cubicBezTo>
                    <a:pt x="0" y="10248"/>
                    <a:pt x="10248" y="0"/>
                    <a:pt x="22889" y="0"/>
                  </a:cubicBezTo>
                  <a:close/>
                </a:path>
              </a:pathLst>
            </a:custGeom>
            <a:solidFill>
              <a:srgbClr val="081B2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2734813" cy="531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894660" y="648719"/>
            <a:ext cx="6077823" cy="97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5"/>
              </a:lnSpc>
            </a:pPr>
            <a:r>
              <a:rPr lang="en-US" sz="283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can be expected with the upcoming 2025 changes to Part 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59639" y="2206569"/>
            <a:ext cx="7702717" cy="5470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6"/>
              </a:lnSpc>
            </a:pPr>
            <a:r>
              <a:rPr lang="en-US" sz="17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Medicare Prescription Payment Plan is more beneficial in the beginning of the year to spread out costs.</a:t>
            </a:r>
          </a:p>
          <a:p>
            <a:pPr algn="l">
              <a:lnSpc>
                <a:spcPts val="2446"/>
              </a:lnSpc>
            </a:pPr>
            <a:endParaRPr lang="en-US" sz="1747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446"/>
              </a:lnSpc>
            </a:pPr>
            <a:r>
              <a:rPr lang="en-US" sz="17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Drugs that are excluded from Medicare Prescription Payment Plan:</a:t>
            </a:r>
          </a:p>
          <a:p>
            <a:pPr marL="377350" lvl="1" indent="-188675" algn="l">
              <a:lnSpc>
                <a:spcPts val="2446"/>
              </a:lnSpc>
              <a:buFont typeface="Arial"/>
              <a:buChar char="•"/>
            </a:pPr>
            <a:r>
              <a:rPr lang="en-US" sz="17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Non-covered drugs</a:t>
            </a:r>
          </a:p>
          <a:p>
            <a:pPr marL="377350" lvl="1" indent="-188675" algn="l">
              <a:lnSpc>
                <a:spcPts val="2446"/>
              </a:lnSpc>
              <a:buFont typeface="Arial"/>
              <a:buChar char="•"/>
            </a:pPr>
            <a:r>
              <a:rPr lang="en-US" sz="17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Part B drugs</a:t>
            </a:r>
          </a:p>
          <a:p>
            <a:pPr algn="l">
              <a:lnSpc>
                <a:spcPts val="2446"/>
              </a:lnSpc>
            </a:pPr>
            <a:endParaRPr lang="en-US" sz="17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446"/>
              </a:lnSpc>
            </a:pPr>
            <a:r>
              <a:rPr lang="en-US" sz="17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$2,000 cap does not apply to out-of-pocket spending on Part B drugs.</a:t>
            </a:r>
          </a:p>
          <a:p>
            <a:pPr algn="l">
              <a:lnSpc>
                <a:spcPts val="2446"/>
              </a:lnSpc>
            </a:pPr>
            <a:endParaRPr lang="en-US" sz="1747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446"/>
              </a:lnSpc>
            </a:pPr>
            <a:r>
              <a:rPr lang="en-US" sz="17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Once you incur a Part D out-of-pocket cost, the payment plan will apply to all of your covered Part D drugs and billed monthly.</a:t>
            </a:r>
          </a:p>
          <a:p>
            <a:pPr marL="377350" lvl="1" indent="-188675" algn="l">
              <a:lnSpc>
                <a:spcPts val="2446"/>
              </a:lnSpc>
              <a:buFont typeface="Arial"/>
              <a:buChar char="•"/>
            </a:pPr>
            <a:r>
              <a:rPr lang="en-US" sz="17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will not be able to pick and choose which covered prescriptions to include.</a:t>
            </a:r>
          </a:p>
          <a:p>
            <a:pPr algn="l">
              <a:lnSpc>
                <a:spcPts val="2446"/>
              </a:lnSpc>
            </a:pPr>
            <a:endParaRPr lang="en-US" sz="17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446"/>
              </a:lnSpc>
            </a:pPr>
            <a:endParaRPr lang="en-US" sz="17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446"/>
              </a:lnSpc>
            </a:pPr>
            <a:endParaRPr lang="en-US" sz="17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446"/>
              </a:lnSpc>
            </a:pPr>
            <a:endParaRPr lang="en-US" sz="17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" name="AutoShape 3"/>
          <p:cNvSpPr/>
          <p:nvPr/>
        </p:nvSpPr>
        <p:spPr>
          <a:xfrm flipH="1" flipV="1">
            <a:off x="897679" y="2235144"/>
            <a:ext cx="0" cy="5080056"/>
          </a:xfrm>
          <a:prstGeom prst="line">
            <a:avLst/>
          </a:prstGeom>
          <a:ln w="95250" cap="rnd">
            <a:solidFill>
              <a:srgbClr val="081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0022" y="2148794"/>
            <a:ext cx="435315" cy="4353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1B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0022" y="3079410"/>
            <a:ext cx="435315" cy="4353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1B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80022" y="4396357"/>
            <a:ext cx="435315" cy="43531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1B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0022" y="5266759"/>
            <a:ext cx="435315" cy="43531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1B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59639" y="577468"/>
            <a:ext cx="6764612" cy="1197609"/>
            <a:chOff x="0" y="0"/>
            <a:chExt cx="2734813" cy="4841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34813" cy="484172"/>
            </a:xfrm>
            <a:custGeom>
              <a:avLst/>
              <a:gdLst/>
              <a:ahLst/>
              <a:cxnLst/>
              <a:rect l="l" t="t" r="r" b="b"/>
              <a:pathLst>
                <a:path w="2734813" h="484172">
                  <a:moveTo>
                    <a:pt x="22889" y="0"/>
                  </a:moveTo>
                  <a:lnTo>
                    <a:pt x="2711923" y="0"/>
                  </a:lnTo>
                  <a:cubicBezTo>
                    <a:pt x="2724565" y="0"/>
                    <a:pt x="2734813" y="10248"/>
                    <a:pt x="2734813" y="22889"/>
                  </a:cubicBezTo>
                  <a:lnTo>
                    <a:pt x="2734813" y="461283"/>
                  </a:lnTo>
                  <a:cubicBezTo>
                    <a:pt x="2734813" y="473924"/>
                    <a:pt x="2724565" y="484172"/>
                    <a:pt x="2711923" y="484172"/>
                  </a:cubicBezTo>
                  <a:lnTo>
                    <a:pt x="22889" y="484172"/>
                  </a:lnTo>
                  <a:cubicBezTo>
                    <a:pt x="10248" y="484172"/>
                    <a:pt x="0" y="473924"/>
                    <a:pt x="0" y="461283"/>
                  </a:cubicBezTo>
                  <a:lnTo>
                    <a:pt x="0" y="22889"/>
                  </a:lnTo>
                  <a:cubicBezTo>
                    <a:pt x="0" y="10248"/>
                    <a:pt x="10248" y="0"/>
                    <a:pt x="22889" y="0"/>
                  </a:cubicBezTo>
                  <a:close/>
                </a:path>
              </a:pathLst>
            </a:custGeom>
            <a:solidFill>
              <a:srgbClr val="FFC83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2734813" cy="531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777045" y="667332"/>
            <a:ext cx="6349554" cy="97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5"/>
              </a:lnSpc>
            </a:pPr>
            <a:r>
              <a:rPr lang="en-US" sz="2839">
                <a:solidFill>
                  <a:srgbClr val="081B2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to be aware of with the upcoming 2025 changes to Part 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97679" y="-430195"/>
            <a:ext cx="0" cy="6217320"/>
          </a:xfrm>
          <a:prstGeom prst="line">
            <a:avLst/>
          </a:prstGeom>
          <a:ln w="95250" cap="rnd">
            <a:solidFill>
              <a:srgbClr val="081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0022" y="2148794"/>
            <a:ext cx="435315" cy="43531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1B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0022" y="3091224"/>
            <a:ext cx="435315" cy="43531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1B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0022" y="4146674"/>
            <a:ext cx="435315" cy="435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1B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0022" y="5569467"/>
            <a:ext cx="435315" cy="43531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1B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59639" y="577468"/>
            <a:ext cx="6764612" cy="1197609"/>
            <a:chOff x="0" y="0"/>
            <a:chExt cx="2734813" cy="4841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34813" cy="484172"/>
            </a:xfrm>
            <a:custGeom>
              <a:avLst/>
              <a:gdLst/>
              <a:ahLst/>
              <a:cxnLst/>
              <a:rect l="l" t="t" r="r" b="b"/>
              <a:pathLst>
                <a:path w="2734813" h="484172">
                  <a:moveTo>
                    <a:pt x="22889" y="0"/>
                  </a:moveTo>
                  <a:lnTo>
                    <a:pt x="2711923" y="0"/>
                  </a:lnTo>
                  <a:cubicBezTo>
                    <a:pt x="2724565" y="0"/>
                    <a:pt x="2734813" y="10248"/>
                    <a:pt x="2734813" y="22889"/>
                  </a:cubicBezTo>
                  <a:lnTo>
                    <a:pt x="2734813" y="461283"/>
                  </a:lnTo>
                  <a:cubicBezTo>
                    <a:pt x="2734813" y="473924"/>
                    <a:pt x="2724565" y="484172"/>
                    <a:pt x="2711923" y="484172"/>
                  </a:cubicBezTo>
                  <a:lnTo>
                    <a:pt x="22889" y="484172"/>
                  </a:lnTo>
                  <a:cubicBezTo>
                    <a:pt x="10248" y="484172"/>
                    <a:pt x="0" y="473924"/>
                    <a:pt x="0" y="461283"/>
                  </a:cubicBezTo>
                  <a:lnTo>
                    <a:pt x="0" y="22889"/>
                  </a:lnTo>
                  <a:cubicBezTo>
                    <a:pt x="0" y="10248"/>
                    <a:pt x="10248" y="0"/>
                    <a:pt x="22889" y="0"/>
                  </a:cubicBezTo>
                  <a:close/>
                </a:path>
              </a:pathLst>
            </a:custGeom>
            <a:solidFill>
              <a:srgbClr val="FFC83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734813" cy="531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777045" y="667332"/>
            <a:ext cx="6349554" cy="97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5"/>
              </a:lnSpc>
            </a:pPr>
            <a:r>
              <a:rPr lang="en-US" sz="2839">
                <a:solidFill>
                  <a:srgbClr val="081B2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to be aware of with the upcoming 2025 changes to Part 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59639" y="2197044"/>
            <a:ext cx="7702717" cy="5996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6"/>
              </a:lnSpc>
            </a:pPr>
            <a:r>
              <a:rPr lang="en-US" sz="16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D plans will continue to bill any amounts owed (not to exceed the max monthly cap) for those who switch Part D plans or cancel participation.</a:t>
            </a:r>
          </a:p>
          <a:p>
            <a:pPr algn="l">
              <a:lnSpc>
                <a:spcPts val="2306"/>
              </a:lnSpc>
            </a:pPr>
            <a:endParaRPr lang="en-US" sz="1647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306"/>
              </a:lnSpc>
            </a:pPr>
            <a:r>
              <a:rPr lang="en-US" sz="16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D plans may choose to not cover certain drugs. </a:t>
            </a:r>
          </a:p>
          <a:p>
            <a:pPr marL="355761" lvl="1" indent="-177880" algn="l">
              <a:lnSpc>
                <a:spcPts val="2306"/>
              </a:lnSpc>
              <a:buFont typeface="Arial"/>
              <a:buChar char="•"/>
            </a:pPr>
            <a:r>
              <a:rPr lang="en-US" sz="16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Notice any applicable changes and get assistance from your doctor about alternatives.</a:t>
            </a:r>
          </a:p>
          <a:p>
            <a:pPr algn="l">
              <a:lnSpc>
                <a:spcPts val="2306"/>
              </a:lnSpc>
            </a:pPr>
            <a:endParaRPr lang="en-US" sz="16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306"/>
              </a:lnSpc>
            </a:pPr>
            <a:r>
              <a:rPr lang="en-US" sz="16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Plan sponsor liability will increase in the catastrophic phase.</a:t>
            </a:r>
          </a:p>
          <a:p>
            <a:pPr marL="355761" lvl="1" indent="-177880" algn="l">
              <a:lnSpc>
                <a:spcPts val="2306"/>
              </a:lnSpc>
              <a:buFont typeface="Arial"/>
              <a:buChar char="•"/>
            </a:pPr>
            <a:r>
              <a:rPr lang="en-US" sz="16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May see an increase in plan cost while you have lower out-of-pocket drug costs.</a:t>
            </a:r>
          </a:p>
          <a:p>
            <a:pPr marL="355761" lvl="1" indent="-177880" algn="l">
              <a:lnSpc>
                <a:spcPts val="2306"/>
              </a:lnSpc>
              <a:buFont typeface="Arial"/>
              <a:buChar char="•"/>
            </a:pPr>
            <a:r>
              <a:rPr lang="en-US" sz="16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May see a reduction in plan services.</a:t>
            </a:r>
          </a:p>
          <a:p>
            <a:pPr algn="l">
              <a:lnSpc>
                <a:spcPts val="2306"/>
              </a:lnSpc>
            </a:pPr>
            <a:endParaRPr lang="en-US" sz="16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306"/>
              </a:lnSpc>
            </a:pPr>
            <a:r>
              <a:rPr lang="en-US" sz="16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definition of “creditable coverage” for prescription drug plans has been redefined.</a:t>
            </a:r>
          </a:p>
          <a:p>
            <a:pPr marL="355761" lvl="1" indent="-177880" algn="l">
              <a:lnSpc>
                <a:spcPts val="2306"/>
              </a:lnSpc>
              <a:buFont typeface="Arial"/>
              <a:buChar char="•"/>
            </a:pPr>
            <a:r>
              <a:rPr lang="en-US" sz="16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Plan sponsors or plans may exit the Medicare market if they are unable to meet the new standards of creditable coverage.</a:t>
            </a:r>
          </a:p>
          <a:p>
            <a:pPr algn="l">
              <a:lnSpc>
                <a:spcPts val="2306"/>
              </a:lnSpc>
            </a:pPr>
            <a:endParaRPr lang="en-US" sz="16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306"/>
              </a:lnSpc>
            </a:pPr>
            <a:endParaRPr lang="en-US" sz="16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306"/>
              </a:lnSpc>
            </a:pPr>
            <a:endParaRPr lang="en-US" sz="16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306"/>
              </a:lnSpc>
            </a:pPr>
            <a:endParaRPr lang="en-US" sz="16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306"/>
              </a:lnSpc>
            </a:pPr>
            <a:endParaRPr lang="en-US" sz="164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3266" y="3942143"/>
            <a:ext cx="7498814" cy="264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5"/>
              </a:lnSpc>
            </a:pPr>
            <a:r>
              <a:rPr lang="en-US" sz="251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Review your current plan and keep a list of your current medications. </a:t>
            </a:r>
          </a:p>
          <a:p>
            <a:pPr algn="l">
              <a:lnSpc>
                <a:spcPts val="3525"/>
              </a:lnSpc>
            </a:pPr>
            <a:endParaRPr lang="en-US" sz="2518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525"/>
              </a:lnSpc>
            </a:pPr>
            <a:r>
              <a:rPr lang="en-US" sz="2518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When your plan provides your yearly notice in September, pay close attention to any changes that may have been applied.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6101" y="469162"/>
            <a:ext cx="8451689" cy="3314926"/>
            <a:chOff x="0" y="0"/>
            <a:chExt cx="3416868" cy="13401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6868" cy="1340166"/>
            </a:xfrm>
            <a:custGeom>
              <a:avLst/>
              <a:gdLst/>
              <a:ahLst/>
              <a:cxnLst/>
              <a:rect l="l" t="t" r="r" b="b"/>
              <a:pathLst>
                <a:path w="3416868" h="1340166">
                  <a:moveTo>
                    <a:pt x="18320" y="0"/>
                  </a:moveTo>
                  <a:lnTo>
                    <a:pt x="3398548" y="0"/>
                  </a:lnTo>
                  <a:cubicBezTo>
                    <a:pt x="3408666" y="0"/>
                    <a:pt x="3416868" y="8202"/>
                    <a:pt x="3416868" y="18320"/>
                  </a:cubicBezTo>
                  <a:lnTo>
                    <a:pt x="3416868" y="1321845"/>
                  </a:lnTo>
                  <a:cubicBezTo>
                    <a:pt x="3416868" y="1326704"/>
                    <a:pt x="3414938" y="1331364"/>
                    <a:pt x="3411502" y="1334800"/>
                  </a:cubicBezTo>
                  <a:cubicBezTo>
                    <a:pt x="3408066" y="1338236"/>
                    <a:pt x="3403407" y="1340166"/>
                    <a:pt x="3398548" y="1340166"/>
                  </a:cubicBezTo>
                  <a:lnTo>
                    <a:pt x="18320" y="1340166"/>
                  </a:lnTo>
                  <a:cubicBezTo>
                    <a:pt x="8202" y="1340166"/>
                    <a:pt x="0" y="1331964"/>
                    <a:pt x="0" y="1321845"/>
                  </a:cubicBezTo>
                  <a:lnTo>
                    <a:pt x="0" y="18320"/>
                  </a:lnTo>
                  <a:cubicBezTo>
                    <a:pt x="0" y="8202"/>
                    <a:pt x="8202" y="0"/>
                    <a:pt x="18320" y="0"/>
                  </a:cubicBezTo>
                  <a:close/>
                </a:path>
              </a:pathLst>
            </a:custGeom>
            <a:solidFill>
              <a:srgbClr val="081B2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16868" cy="1387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77528" y="2006231"/>
            <a:ext cx="7728834" cy="1502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5"/>
              </a:lnSpc>
            </a:pPr>
            <a:r>
              <a:rPr lang="en-US" sz="288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Your healthcare needs are your priority for 2025. You deserve the right care with the right Medicare plan that suits your needs.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7528" y="664845"/>
            <a:ext cx="7728834" cy="118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5"/>
              </a:lnSpc>
            </a:pPr>
            <a:r>
              <a:rPr lang="en-US" sz="338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 aware of the upcoming changes on your current coverage.</a:t>
            </a:r>
          </a:p>
        </p:txBody>
      </p:sp>
      <p:sp>
        <p:nvSpPr>
          <p:cNvPr id="8" name="Freeform 8"/>
          <p:cNvSpPr/>
          <p:nvPr/>
        </p:nvSpPr>
        <p:spPr>
          <a:xfrm>
            <a:off x="731520" y="4018663"/>
            <a:ext cx="536081" cy="536081"/>
          </a:xfrm>
          <a:custGeom>
            <a:avLst/>
            <a:gdLst/>
            <a:ahLst/>
            <a:cxnLst/>
            <a:rect l="l" t="t" r="r" b="b"/>
            <a:pathLst>
              <a:path w="536081" h="536081">
                <a:moveTo>
                  <a:pt x="0" y="0"/>
                </a:moveTo>
                <a:lnTo>
                  <a:pt x="536081" y="0"/>
                </a:lnTo>
                <a:lnTo>
                  <a:pt x="536081" y="536081"/>
                </a:lnTo>
                <a:lnTo>
                  <a:pt x="0" y="536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31520" y="5373520"/>
            <a:ext cx="536081" cy="536081"/>
          </a:xfrm>
          <a:custGeom>
            <a:avLst/>
            <a:gdLst/>
            <a:ahLst/>
            <a:cxnLst/>
            <a:rect l="l" t="t" r="r" b="b"/>
            <a:pathLst>
              <a:path w="536081" h="536081">
                <a:moveTo>
                  <a:pt x="0" y="0"/>
                </a:moveTo>
                <a:lnTo>
                  <a:pt x="536081" y="0"/>
                </a:lnTo>
                <a:lnTo>
                  <a:pt x="536081" y="536081"/>
                </a:lnTo>
                <a:lnTo>
                  <a:pt x="0" y="536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8323" y="3387222"/>
            <a:ext cx="3868998" cy="4203885"/>
            <a:chOff x="0" y="0"/>
            <a:chExt cx="1432962" cy="15569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2962" cy="1556995"/>
            </a:xfrm>
            <a:custGeom>
              <a:avLst/>
              <a:gdLst/>
              <a:ahLst/>
              <a:cxnLst/>
              <a:rect l="l" t="t" r="r" b="b"/>
              <a:pathLst>
                <a:path w="1432962" h="1556995">
                  <a:moveTo>
                    <a:pt x="0" y="0"/>
                  </a:moveTo>
                  <a:lnTo>
                    <a:pt x="1432962" y="0"/>
                  </a:lnTo>
                  <a:lnTo>
                    <a:pt x="1432962" y="1556995"/>
                  </a:lnTo>
                  <a:lnTo>
                    <a:pt x="0" y="1556995"/>
                  </a:ln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FFC72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432962" cy="1604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153082" y="3387222"/>
            <a:ext cx="3868998" cy="4130629"/>
            <a:chOff x="0" y="0"/>
            <a:chExt cx="1432962" cy="15298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2962" cy="1529862"/>
            </a:xfrm>
            <a:custGeom>
              <a:avLst/>
              <a:gdLst/>
              <a:ahLst/>
              <a:cxnLst/>
              <a:rect l="l" t="t" r="r" b="b"/>
              <a:pathLst>
                <a:path w="1432962" h="1529862">
                  <a:moveTo>
                    <a:pt x="0" y="0"/>
                  </a:moveTo>
                  <a:lnTo>
                    <a:pt x="1432962" y="0"/>
                  </a:lnTo>
                  <a:lnTo>
                    <a:pt x="1432962" y="1529862"/>
                  </a:lnTo>
                  <a:lnTo>
                    <a:pt x="0" y="1529862"/>
                  </a:ln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FFC72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32962" cy="1577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905970" y="2767657"/>
            <a:ext cx="1666628" cy="1320803"/>
          </a:xfrm>
          <a:custGeom>
            <a:avLst/>
            <a:gdLst/>
            <a:ahLst/>
            <a:cxnLst/>
            <a:rect l="l" t="t" r="r" b="b"/>
            <a:pathLst>
              <a:path w="1666628" h="1320803">
                <a:moveTo>
                  <a:pt x="0" y="0"/>
                </a:moveTo>
                <a:lnTo>
                  <a:pt x="1666628" y="0"/>
                </a:lnTo>
                <a:lnTo>
                  <a:pt x="1666628" y="1320803"/>
                </a:lnTo>
                <a:lnTo>
                  <a:pt x="0" y="1320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70144" y="2788205"/>
            <a:ext cx="2034875" cy="1198032"/>
          </a:xfrm>
          <a:custGeom>
            <a:avLst/>
            <a:gdLst/>
            <a:ahLst/>
            <a:cxnLst/>
            <a:rect l="l" t="t" r="r" b="b"/>
            <a:pathLst>
              <a:path w="2034875" h="1198032">
                <a:moveTo>
                  <a:pt x="0" y="0"/>
                </a:moveTo>
                <a:lnTo>
                  <a:pt x="2034874" y="0"/>
                </a:lnTo>
                <a:lnTo>
                  <a:pt x="2034874" y="1198033"/>
                </a:lnTo>
                <a:lnTo>
                  <a:pt x="0" y="1198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924050" y="309572"/>
            <a:ext cx="59055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 Can Save on Drug Costs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4504" y="1080462"/>
            <a:ext cx="7904592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If you meet certain income and resource limits, you may qualify for </a:t>
            </a:r>
            <a:r>
              <a:rPr lang="en-US" sz="20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Extra Help</a:t>
            </a: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from Medicare to pay the costs of Medicare prescription drug coverage (Part D).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0120" y="2258387"/>
            <a:ext cx="9413361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0D17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You can apply at: www.ssa.gov/benefits/medicare/prescriptionhelp/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0245" y="4180301"/>
            <a:ext cx="3218077" cy="146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Countable Assets</a:t>
            </a:r>
          </a:p>
          <a:p>
            <a:pPr marL="388716" lvl="1" indent="-194358" algn="l">
              <a:lnSpc>
                <a:spcPts val="225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Money in a checking/savings account</a:t>
            </a:r>
          </a:p>
          <a:p>
            <a:pPr marL="388716" lvl="1" indent="-194358" algn="l">
              <a:lnSpc>
                <a:spcPts val="225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Stock</a:t>
            </a:r>
          </a:p>
          <a:p>
            <a:pPr marL="388716" lvl="1" indent="-194358" algn="l">
              <a:lnSpc>
                <a:spcPts val="225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Bonds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49191" y="4174585"/>
            <a:ext cx="3218077" cy="289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0"/>
              </a:lnSpc>
            </a:pPr>
            <a:r>
              <a:rPr lang="en-US" sz="18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Noncountable Assets</a:t>
            </a:r>
          </a:p>
          <a:p>
            <a:pPr marL="388716" lvl="1" indent="-194358" algn="l">
              <a:lnSpc>
                <a:spcPts val="225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home</a:t>
            </a:r>
          </a:p>
          <a:p>
            <a:pPr marL="388716" lvl="1" indent="-194358" algn="l">
              <a:lnSpc>
                <a:spcPts val="225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car</a:t>
            </a:r>
          </a:p>
          <a:p>
            <a:pPr marL="388716" lvl="1" indent="-194358" algn="l">
              <a:lnSpc>
                <a:spcPts val="225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Burial plot</a:t>
            </a:r>
          </a:p>
          <a:p>
            <a:pPr marL="388716" lvl="1" indent="-194358" algn="l">
              <a:lnSpc>
                <a:spcPts val="225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 to $1,500 for burial expenses if you have put that money aside</a:t>
            </a:r>
          </a:p>
          <a:p>
            <a:pPr marL="388716" lvl="1" indent="-194358" algn="l">
              <a:lnSpc>
                <a:spcPts val="225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Furniture</a:t>
            </a:r>
          </a:p>
          <a:p>
            <a:pPr marL="388716" lvl="1" indent="-194358" algn="l">
              <a:lnSpc>
                <a:spcPts val="225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household and personal items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413028" y="530587"/>
          <a:ext cx="7389154" cy="781050"/>
        </p:xfrm>
        <a:graphic>
          <a:graphicData uri="http://schemas.openxmlformats.org/drawingml/2006/table">
            <a:tbl>
              <a:tblPr/>
              <a:tblGrid>
                <a:gridCol w="68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81B2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Part C: Medicare Advantage Plan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6666217" y="2976722"/>
            <a:ext cx="2194560" cy="3473916"/>
            <a:chOff x="0" y="0"/>
            <a:chExt cx="812800" cy="12866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286636"/>
            </a:xfrm>
            <a:custGeom>
              <a:avLst/>
              <a:gdLst/>
              <a:ahLst/>
              <a:cxnLst/>
              <a:rect l="l" t="t" r="r" b="b"/>
              <a:pathLst>
                <a:path w="812800" h="1286636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1159636"/>
                  </a:lnTo>
                  <a:cubicBezTo>
                    <a:pt x="812800" y="1193318"/>
                    <a:pt x="799420" y="1225621"/>
                    <a:pt x="775603" y="1249438"/>
                  </a:cubicBezTo>
                  <a:cubicBezTo>
                    <a:pt x="751785" y="1273255"/>
                    <a:pt x="719482" y="1286636"/>
                    <a:pt x="685800" y="1286636"/>
                  </a:cubicBezTo>
                  <a:lnTo>
                    <a:pt x="127000" y="1286636"/>
                  </a:lnTo>
                  <a:cubicBezTo>
                    <a:pt x="56860" y="1286636"/>
                    <a:pt x="0" y="1229776"/>
                    <a:pt x="0" y="1159636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FFF4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133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199965" y="3432062"/>
            <a:ext cx="1283879" cy="1283879"/>
          </a:xfrm>
          <a:custGeom>
            <a:avLst/>
            <a:gdLst/>
            <a:ahLst/>
            <a:cxnLst/>
            <a:rect l="l" t="t" r="r" b="b"/>
            <a:pathLst>
              <a:path w="1283879" h="1283879">
                <a:moveTo>
                  <a:pt x="0" y="0"/>
                </a:moveTo>
                <a:lnTo>
                  <a:pt x="1283879" y="0"/>
                </a:lnTo>
                <a:lnTo>
                  <a:pt x="1283879" y="1283879"/>
                </a:lnTo>
                <a:lnTo>
                  <a:pt x="0" y="128387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91130" y="2956563"/>
            <a:ext cx="1030762" cy="1030762"/>
          </a:xfrm>
          <a:custGeom>
            <a:avLst/>
            <a:gdLst/>
            <a:ahLst/>
            <a:cxnLst/>
            <a:rect l="l" t="t" r="r" b="b"/>
            <a:pathLst>
              <a:path w="1030762" h="1030762">
                <a:moveTo>
                  <a:pt x="0" y="0"/>
                </a:moveTo>
                <a:lnTo>
                  <a:pt x="1030762" y="0"/>
                </a:lnTo>
                <a:lnTo>
                  <a:pt x="1030762" y="1030762"/>
                </a:lnTo>
                <a:lnTo>
                  <a:pt x="0" y="103076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25919" y="5815975"/>
            <a:ext cx="1095973" cy="1095973"/>
          </a:xfrm>
          <a:custGeom>
            <a:avLst/>
            <a:gdLst/>
            <a:ahLst/>
            <a:cxnLst/>
            <a:rect l="l" t="t" r="r" b="b"/>
            <a:pathLst>
              <a:path w="1095973" h="1095973">
                <a:moveTo>
                  <a:pt x="0" y="0"/>
                </a:moveTo>
                <a:lnTo>
                  <a:pt x="1095973" y="0"/>
                </a:lnTo>
                <a:lnTo>
                  <a:pt x="1095973" y="1095973"/>
                </a:lnTo>
                <a:lnTo>
                  <a:pt x="0" y="109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70541" y="4162985"/>
            <a:ext cx="871940" cy="871940"/>
          </a:xfrm>
          <a:custGeom>
            <a:avLst/>
            <a:gdLst/>
            <a:ahLst/>
            <a:cxnLst/>
            <a:rect l="l" t="t" r="r" b="b"/>
            <a:pathLst>
              <a:path w="871940" h="871940">
                <a:moveTo>
                  <a:pt x="0" y="0"/>
                </a:moveTo>
                <a:lnTo>
                  <a:pt x="871940" y="0"/>
                </a:lnTo>
                <a:lnTo>
                  <a:pt x="871940" y="871940"/>
                </a:lnTo>
                <a:lnTo>
                  <a:pt x="0" y="87194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13028" y="1692136"/>
            <a:ext cx="8447749" cy="1131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Medicare Advantage plans are offered by private insurance companies approved by Medicare and is an alternative option to Original Medicare.</a:t>
            </a:r>
          </a:p>
          <a:p>
            <a:pPr algn="l">
              <a:lnSpc>
                <a:spcPts val="2250"/>
              </a:lnSpc>
            </a:pPr>
            <a:endParaRPr lang="en-US" sz="180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25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Includes: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3028" y="5344300"/>
            <a:ext cx="8447749" cy="274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*Most MA plans includes: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56374" y="3355947"/>
            <a:ext cx="3102944" cy="24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A - Hospital Coverage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27014" y="4953329"/>
            <a:ext cx="1672967" cy="949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C 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Medicare </a:t>
            </a:r>
          </a:p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Advantage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56374" y="4438619"/>
            <a:ext cx="2961643" cy="24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B - Medical Coverage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56374" y="6203626"/>
            <a:ext cx="4092052" cy="24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D - Prescription Drug Coverage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806979" y="3248139"/>
            <a:ext cx="859238" cy="3121996"/>
            <a:chOff x="0" y="0"/>
            <a:chExt cx="1145651" cy="4162661"/>
          </a:xfrm>
        </p:grpSpPr>
        <p:sp>
          <p:nvSpPr>
            <p:cNvPr id="17" name="AutoShape 17"/>
            <p:cNvSpPr/>
            <p:nvPr/>
          </p:nvSpPr>
          <p:spPr>
            <a:xfrm>
              <a:off x="533244" y="2026975"/>
              <a:ext cx="612407" cy="0"/>
            </a:xfrm>
            <a:prstGeom prst="line">
              <a:avLst/>
            </a:prstGeom>
            <a:ln w="50800" cap="flat">
              <a:solidFill>
                <a:srgbClr val="FFC72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18"/>
            <p:cNvSpPr/>
            <p:nvPr/>
          </p:nvSpPr>
          <p:spPr>
            <a:xfrm flipV="1">
              <a:off x="533244" y="0"/>
              <a:ext cx="0" cy="4162661"/>
            </a:xfrm>
            <a:prstGeom prst="line">
              <a:avLst/>
            </a:prstGeom>
            <a:ln w="50800" cap="flat">
              <a:solidFill>
                <a:srgbClr val="FFC72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19"/>
            <p:cNvSpPr/>
            <p:nvPr/>
          </p:nvSpPr>
          <p:spPr>
            <a:xfrm flipV="1">
              <a:off x="0" y="25400"/>
              <a:ext cx="533244" cy="0"/>
            </a:xfrm>
            <a:prstGeom prst="line">
              <a:avLst/>
            </a:prstGeom>
            <a:ln w="50800" cap="flat">
              <a:solidFill>
                <a:srgbClr val="FFC72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4137261"/>
              <a:ext cx="533244" cy="0"/>
            </a:xfrm>
            <a:prstGeom prst="line">
              <a:avLst/>
            </a:prstGeom>
            <a:ln w="50800" cap="flat">
              <a:solidFill>
                <a:srgbClr val="FFC72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515107"/>
              </p:ext>
            </p:extLst>
          </p:nvPr>
        </p:nvGraphicFramePr>
        <p:xfrm>
          <a:off x="401122" y="1224014"/>
          <a:ext cx="8951355" cy="5659547"/>
        </p:xfrm>
        <a:graphic>
          <a:graphicData uri="http://schemas.openxmlformats.org/drawingml/2006/table">
            <a:tbl>
              <a:tblPr/>
              <a:tblGrid>
                <a:gridCol w="1790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0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02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3738">
                <a:tc gridSpan="3">
                  <a:txBody>
                    <a:bodyPr/>
                    <a:lstStyle/>
                    <a:p>
                      <a:pPr algn="l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Depending on your yearly income from two years prior, your Part B and D cost will vary. 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1B2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Depending on your yearly income from two years prior, your Part B and D cost will vary. 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1B2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Depending on your yearly income from two years prior, your Part B and D cost will vary. 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1B2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Part B </a:t>
                      </a:r>
                      <a:endParaRPr lang="en-US" sz="1100"/>
                    </a:p>
                    <a:p>
                      <a:pPr algn="ctr">
                        <a:lnSpc>
                          <a:spcPts val="2240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Costs</a:t>
                      </a:r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Part D </a:t>
                      </a:r>
                      <a:endParaRPr lang="en-US" sz="1100"/>
                    </a:p>
                    <a:p>
                      <a:pPr algn="ctr">
                        <a:lnSpc>
                          <a:spcPts val="2240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Costs</a:t>
                      </a:r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92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SINGLE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1B2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JOINT</a:t>
                      </a:r>
                      <a:endParaRPr lang="en-US" sz="1100"/>
                    </a:p>
                  </a:txBody>
                  <a:tcPr marL="47625" marR="47625" marT="47625" marB="476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1B2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JOINT - SEPARATE RETURN</a:t>
                      </a:r>
                      <a:endParaRPr lang="en-US" sz="1100"/>
                    </a:p>
                  </a:txBody>
                  <a:tcPr marL="47625" marR="47625" marT="47625" marB="476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1B2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Part B </a:t>
                      </a:r>
                      <a:endParaRPr lang="en-US" sz="1100"/>
                    </a:p>
                    <a:p>
                      <a:pPr algn="ctr">
                        <a:lnSpc>
                          <a:spcPts val="2240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Costs</a:t>
                      </a:r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Part D </a:t>
                      </a:r>
                      <a:endParaRPr lang="en-US" sz="1100"/>
                    </a:p>
                    <a:p>
                      <a:pPr algn="ctr">
                        <a:lnSpc>
                          <a:spcPts val="2240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Costs</a:t>
                      </a:r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14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$103,000 or less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$206,000 or less</a:t>
                      </a:r>
                      <a:endParaRPr lang="en-US" sz="1100"/>
                    </a:p>
                  </a:txBody>
                  <a:tcPr marL="47625" marR="47625" marT="47625" marB="4762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$103,000 or less</a:t>
                      </a:r>
                      <a:endParaRPr lang="en-US" sz="1100"/>
                    </a:p>
                  </a:txBody>
                  <a:tcPr marL="47625" marR="47625" marT="47625" marB="4762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$174.70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Plan Cost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738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$103,000 -</a:t>
                      </a:r>
                      <a:endParaRPr lang="en-US" sz="1100"/>
                    </a:p>
                    <a:p>
                      <a:pPr algn="ctr">
                        <a:lnSpc>
                          <a:spcPts val="1820"/>
                        </a:lnSpc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 $129,000 </a:t>
                      </a:r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$206,000 - $258,000 </a:t>
                      </a:r>
                      <a:endParaRPr lang="en-US" sz="1100"/>
                    </a:p>
                  </a:txBody>
                  <a:tcPr marL="47625" marR="47625" marT="47625" marB="4762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N/A</a:t>
                      </a:r>
                      <a:endParaRPr lang="en-US" sz="1100"/>
                    </a:p>
                  </a:txBody>
                  <a:tcPr marL="47625" marR="47625" marT="47625" marB="4762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$244.60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Plan Cost + $12.90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738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$129,000 – </a:t>
                      </a:r>
                    </a:p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$161,000 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$258,000 – </a:t>
                      </a:r>
                    </a:p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$322,000 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N/A</a:t>
                      </a:r>
                      <a:endParaRPr lang="en-US" sz="1100"/>
                    </a:p>
                  </a:txBody>
                  <a:tcPr marL="47625" marR="47625" marT="47625" marB="4762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$349.40  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Plan Cost + $33.30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3738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$161,000 - $193,000 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$322,000 - $386,000 </a:t>
                      </a:r>
                      <a:endParaRPr lang="en-US" sz="1100"/>
                    </a:p>
                  </a:txBody>
                  <a:tcPr marL="47625" marR="47625" marT="47625" marB="4762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N/A</a:t>
                      </a:r>
                      <a:endParaRPr lang="en-US" sz="1100"/>
                    </a:p>
                  </a:txBody>
                  <a:tcPr marL="47625" marR="47625" marT="47625" marB="4762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$454.20  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Plan Cost + $53.80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3738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$193,000 - $500,000 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$386,000 - $750,000 </a:t>
                      </a:r>
                      <a:endParaRPr lang="en-US" sz="1100"/>
                    </a:p>
                  </a:txBody>
                  <a:tcPr marL="47625" marR="47625" marT="47625" marB="4762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$103,000 - $397,000</a:t>
                      </a:r>
                      <a:endParaRPr lang="en-US" sz="1100"/>
                    </a:p>
                  </a:txBody>
                  <a:tcPr marL="47625" marR="47625" marT="47625" marB="4762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$559.00  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Plan Cost + $74.20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119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$500,000+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 $750,000+</a:t>
                      </a:r>
                      <a:endParaRPr lang="en-US" sz="1100"/>
                    </a:p>
                  </a:txBody>
                  <a:tcPr marL="47625" marR="47625" marT="47625" marB="4762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$397,000+</a:t>
                      </a:r>
                      <a:endParaRPr lang="en-US" sz="1100"/>
                    </a:p>
                  </a:txBody>
                  <a:tcPr marL="47625" marR="47625" marT="47625" marB="4762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$594.00  </a:t>
                      </a:r>
                      <a:endParaRPr lang="en-US" sz="110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Plan Cost + $81.00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828800" y="439309"/>
            <a:ext cx="609600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4"/>
              </a:lnSpc>
              <a:spcBef>
                <a:spcPct val="0"/>
              </a:spcBef>
            </a:pPr>
            <a:r>
              <a:rPr lang="en-US" sz="2835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IRMAA Income Brackets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2221" y="1176845"/>
            <a:ext cx="3220713" cy="61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8"/>
              </a:lnSpc>
            </a:pPr>
            <a:r>
              <a:rPr lang="en-US" sz="177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Age:</a:t>
            </a:r>
          </a:p>
          <a:p>
            <a:pPr algn="l">
              <a:lnSpc>
                <a:spcPts val="2478"/>
              </a:lnSpc>
            </a:pPr>
            <a:r>
              <a:rPr lang="en-US" sz="177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65 and older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2221" y="2072265"/>
            <a:ext cx="3220713" cy="155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8"/>
              </a:lnSpc>
            </a:pPr>
            <a:r>
              <a:rPr lang="en-US" sz="177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Disability:</a:t>
            </a:r>
          </a:p>
          <a:p>
            <a:pPr algn="l">
              <a:lnSpc>
                <a:spcPts val="2478"/>
              </a:lnSpc>
            </a:pPr>
            <a:r>
              <a:rPr lang="en-US" sz="177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Under 65 and receiving Social Security Disability Insurance (SSDI) payments for more than 24 months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42221" y="3913254"/>
            <a:ext cx="3220713" cy="9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8"/>
              </a:lnSpc>
            </a:pPr>
            <a:r>
              <a:rPr lang="en-US" sz="177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Illness:</a:t>
            </a:r>
          </a:p>
          <a:p>
            <a:pPr algn="l">
              <a:lnSpc>
                <a:spcPts val="2478"/>
              </a:lnSpc>
            </a:pPr>
            <a:r>
              <a:rPr lang="en-US" sz="177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Any age with end stage renal disease or ALS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2221" y="5125594"/>
            <a:ext cx="3049262" cy="124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8"/>
              </a:lnSpc>
            </a:pPr>
            <a:r>
              <a:rPr lang="en-US" sz="177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Residency:</a:t>
            </a:r>
          </a:p>
          <a:p>
            <a:pPr algn="l">
              <a:lnSpc>
                <a:spcPts val="2478"/>
              </a:lnSpc>
            </a:pPr>
            <a:r>
              <a:rPr lang="en-US" sz="177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U.S. Citizen or permanent resident for five consecutive years</a:t>
            </a:r>
          </a:p>
        </p:txBody>
      </p:sp>
      <p:sp>
        <p:nvSpPr>
          <p:cNvPr id="7" name="Freeform 7"/>
          <p:cNvSpPr/>
          <p:nvPr/>
        </p:nvSpPr>
        <p:spPr>
          <a:xfrm>
            <a:off x="4327388" y="0"/>
            <a:ext cx="5426213" cy="7315200"/>
          </a:xfrm>
          <a:custGeom>
            <a:avLst/>
            <a:gdLst/>
            <a:ahLst/>
            <a:cxnLst/>
            <a:rect l="l" t="t" r="r" b="b"/>
            <a:pathLst>
              <a:path w="7234950" h="9753600">
                <a:moveTo>
                  <a:pt x="0" y="0"/>
                </a:moveTo>
                <a:lnTo>
                  <a:pt x="7234950" y="0"/>
                </a:lnTo>
                <a:lnTo>
                  <a:pt x="723495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091466">
            <a:off x="6179683" y="1412074"/>
            <a:ext cx="3905254" cy="3869752"/>
          </a:xfrm>
          <a:custGeom>
            <a:avLst/>
            <a:gdLst/>
            <a:ahLst/>
            <a:cxnLst/>
            <a:rect l="l" t="t" r="r" b="b"/>
            <a:pathLst>
              <a:path w="5207005" h="5159669">
                <a:moveTo>
                  <a:pt x="0" y="0"/>
                </a:moveTo>
                <a:lnTo>
                  <a:pt x="5207005" y="0"/>
                </a:lnTo>
                <a:lnTo>
                  <a:pt x="5207005" y="5159668"/>
                </a:lnTo>
                <a:lnTo>
                  <a:pt x="0" y="51596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327388" y="0"/>
            <a:ext cx="5426213" cy="7315200"/>
          </a:xfrm>
          <a:custGeom>
            <a:avLst/>
            <a:gdLst/>
            <a:ahLst/>
            <a:cxnLst/>
            <a:rect l="l" t="t" r="r" b="b"/>
            <a:pathLst>
              <a:path w="7234950" h="9753600">
                <a:moveTo>
                  <a:pt x="0" y="0"/>
                </a:moveTo>
                <a:lnTo>
                  <a:pt x="7234950" y="0"/>
                </a:lnTo>
                <a:lnTo>
                  <a:pt x="723495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2938651"/>
            <a:ext cx="8290560" cy="1437898"/>
            <a:chOff x="0" y="0"/>
            <a:chExt cx="11054080" cy="1917197"/>
          </a:xfrm>
        </p:grpSpPr>
        <p:sp>
          <p:nvSpPr>
            <p:cNvPr id="3" name="TextBox 3"/>
            <p:cNvSpPr txBox="1"/>
            <p:nvPr/>
          </p:nvSpPr>
          <p:spPr>
            <a:xfrm>
              <a:off x="0" y="-114300"/>
              <a:ext cx="11054080" cy="1362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97"/>
                </a:lnSpc>
              </a:pPr>
              <a:r>
                <a:rPr lang="en-US" sz="614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Enrollment Periods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064000" y="1698125"/>
              <a:ext cx="2926080" cy="219072"/>
              <a:chOff x="0" y="0"/>
              <a:chExt cx="812800" cy="608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608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085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60853"/>
                    </a:lnTo>
                    <a:lnTo>
                      <a:pt x="0" y="60853"/>
                    </a:lnTo>
                    <a:close/>
                  </a:path>
                </a:pathLst>
              </a:custGeom>
              <a:solidFill>
                <a:srgbClr val="FFC72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812800" cy="1084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50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8192" y="1717071"/>
            <a:ext cx="7614205" cy="5318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81B2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Initial Enrollment Period (IEP)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81B2B"/>
                </a:solidFill>
                <a:latin typeface="Canva Sans"/>
                <a:ea typeface="Canva Sans"/>
                <a:cs typeface="Canva Sans"/>
                <a:sym typeface="Canva Sans"/>
              </a:rPr>
              <a:t>7-month “Turning 65” Election Period</a:t>
            </a:r>
          </a:p>
          <a:p>
            <a:pPr algn="l">
              <a:lnSpc>
                <a:spcPts val="1400"/>
              </a:lnSpc>
            </a:pPr>
            <a:endParaRPr lang="en-US" sz="2200">
              <a:solidFill>
                <a:srgbClr val="081B2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81B2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Annual Enrollment Period (AEP)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81B2B"/>
                </a:solidFill>
                <a:latin typeface="Canva Sans"/>
                <a:ea typeface="Canva Sans"/>
                <a:cs typeface="Canva Sans"/>
                <a:sym typeface="Canva Sans"/>
              </a:rPr>
              <a:t>October 15 to December 7</a:t>
            </a:r>
          </a:p>
          <a:p>
            <a:pPr algn="l">
              <a:lnSpc>
                <a:spcPts val="1400"/>
              </a:lnSpc>
            </a:pPr>
            <a:endParaRPr lang="en-US" sz="2300">
              <a:solidFill>
                <a:srgbClr val="081B2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81B2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Open Enrollment Period (OEP)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81B2B"/>
                </a:solidFill>
                <a:latin typeface="Canva Sans"/>
                <a:ea typeface="Canva Sans"/>
                <a:cs typeface="Canva Sans"/>
                <a:sym typeface="Canva Sans"/>
              </a:rPr>
              <a:t>January 1 to March 31</a:t>
            </a:r>
          </a:p>
          <a:p>
            <a:pPr algn="l">
              <a:lnSpc>
                <a:spcPts val="1400"/>
              </a:lnSpc>
            </a:pPr>
            <a:endParaRPr lang="en-US" sz="2200">
              <a:solidFill>
                <a:srgbClr val="081B2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81B2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Lock-in Period</a:t>
            </a: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81B2B"/>
                </a:solidFill>
                <a:latin typeface="Canva Sans"/>
                <a:ea typeface="Canva Sans"/>
                <a:cs typeface="Canva Sans"/>
                <a:sym typeface="Canva Sans"/>
              </a:rPr>
              <a:t>April 1 to December 31</a:t>
            </a:r>
          </a:p>
          <a:p>
            <a:pPr algn="l">
              <a:lnSpc>
                <a:spcPts val="1399"/>
              </a:lnSpc>
            </a:pPr>
            <a:endParaRPr lang="en-US" sz="2500">
              <a:solidFill>
                <a:srgbClr val="081B2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81B2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Special Enrollment Period (SEP)    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81B2B"/>
                </a:solidFill>
                <a:latin typeface="Canva Sans"/>
                <a:ea typeface="Canva Sans"/>
                <a:cs typeface="Canva Sans"/>
                <a:sym typeface="Canva Sans"/>
              </a:rPr>
              <a:t>Special circumstances within the year</a:t>
            </a:r>
          </a:p>
          <a:p>
            <a:pPr algn="l">
              <a:lnSpc>
                <a:spcPts val="3500"/>
              </a:lnSpc>
            </a:pPr>
            <a:endParaRPr lang="en-US" sz="2200">
              <a:solidFill>
                <a:srgbClr val="081B2B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52041" y="1835673"/>
            <a:ext cx="480122" cy="480122"/>
          </a:xfrm>
          <a:custGeom>
            <a:avLst/>
            <a:gdLst/>
            <a:ahLst/>
            <a:cxnLst/>
            <a:rect l="l" t="t" r="r" b="b"/>
            <a:pathLst>
              <a:path w="480122" h="480122">
                <a:moveTo>
                  <a:pt x="0" y="0"/>
                </a:moveTo>
                <a:lnTo>
                  <a:pt x="480122" y="0"/>
                </a:lnTo>
                <a:lnTo>
                  <a:pt x="480122" y="480122"/>
                </a:lnTo>
                <a:lnTo>
                  <a:pt x="0" y="480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52041" y="2792045"/>
            <a:ext cx="480122" cy="480122"/>
          </a:xfrm>
          <a:custGeom>
            <a:avLst/>
            <a:gdLst/>
            <a:ahLst/>
            <a:cxnLst/>
            <a:rect l="l" t="t" r="r" b="b"/>
            <a:pathLst>
              <a:path w="480122" h="480122">
                <a:moveTo>
                  <a:pt x="0" y="0"/>
                </a:moveTo>
                <a:lnTo>
                  <a:pt x="480122" y="0"/>
                </a:lnTo>
                <a:lnTo>
                  <a:pt x="480122" y="480121"/>
                </a:lnTo>
                <a:lnTo>
                  <a:pt x="0" y="480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52041" y="3851010"/>
            <a:ext cx="480122" cy="480122"/>
          </a:xfrm>
          <a:custGeom>
            <a:avLst/>
            <a:gdLst/>
            <a:ahLst/>
            <a:cxnLst/>
            <a:rect l="l" t="t" r="r" b="b"/>
            <a:pathLst>
              <a:path w="480122" h="480122">
                <a:moveTo>
                  <a:pt x="0" y="0"/>
                </a:moveTo>
                <a:lnTo>
                  <a:pt x="480122" y="0"/>
                </a:lnTo>
                <a:lnTo>
                  <a:pt x="480122" y="480122"/>
                </a:lnTo>
                <a:lnTo>
                  <a:pt x="0" y="480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2041" y="4802787"/>
            <a:ext cx="480122" cy="480122"/>
          </a:xfrm>
          <a:custGeom>
            <a:avLst/>
            <a:gdLst/>
            <a:ahLst/>
            <a:cxnLst/>
            <a:rect l="l" t="t" r="r" b="b"/>
            <a:pathLst>
              <a:path w="480122" h="480122">
                <a:moveTo>
                  <a:pt x="0" y="0"/>
                </a:moveTo>
                <a:lnTo>
                  <a:pt x="480122" y="0"/>
                </a:lnTo>
                <a:lnTo>
                  <a:pt x="480122" y="480122"/>
                </a:lnTo>
                <a:lnTo>
                  <a:pt x="0" y="480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52041" y="5863934"/>
            <a:ext cx="480122" cy="480122"/>
          </a:xfrm>
          <a:custGeom>
            <a:avLst/>
            <a:gdLst/>
            <a:ahLst/>
            <a:cxnLst/>
            <a:rect l="l" t="t" r="r" b="b"/>
            <a:pathLst>
              <a:path w="480122" h="480122">
                <a:moveTo>
                  <a:pt x="0" y="0"/>
                </a:moveTo>
                <a:lnTo>
                  <a:pt x="480122" y="0"/>
                </a:lnTo>
                <a:lnTo>
                  <a:pt x="480122" y="480122"/>
                </a:lnTo>
                <a:lnTo>
                  <a:pt x="0" y="480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60276" y="542804"/>
            <a:ext cx="1132011" cy="878852"/>
          </a:xfrm>
          <a:custGeom>
            <a:avLst/>
            <a:gdLst/>
            <a:ahLst/>
            <a:cxnLst/>
            <a:rect l="l" t="t" r="r" b="b"/>
            <a:pathLst>
              <a:path w="1132011" h="878852">
                <a:moveTo>
                  <a:pt x="0" y="0"/>
                </a:moveTo>
                <a:lnTo>
                  <a:pt x="1132011" y="0"/>
                </a:lnTo>
                <a:lnTo>
                  <a:pt x="1132011" y="878852"/>
                </a:lnTo>
                <a:lnTo>
                  <a:pt x="0" y="8788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90069" y="542804"/>
            <a:ext cx="1132011" cy="878852"/>
          </a:xfrm>
          <a:custGeom>
            <a:avLst/>
            <a:gdLst/>
            <a:ahLst/>
            <a:cxnLst/>
            <a:rect l="l" t="t" r="r" b="b"/>
            <a:pathLst>
              <a:path w="1132011" h="878852">
                <a:moveTo>
                  <a:pt x="0" y="0"/>
                </a:moveTo>
                <a:lnTo>
                  <a:pt x="1132011" y="0"/>
                </a:lnTo>
                <a:lnTo>
                  <a:pt x="1132011" y="878852"/>
                </a:lnTo>
                <a:lnTo>
                  <a:pt x="0" y="8788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277759" y="542804"/>
            <a:ext cx="5198083" cy="907336"/>
          </a:xfrm>
          <a:custGeom>
            <a:avLst/>
            <a:gdLst/>
            <a:ahLst/>
            <a:cxnLst/>
            <a:rect l="l" t="t" r="r" b="b"/>
            <a:pathLst>
              <a:path w="1925216" h="336050">
                <a:moveTo>
                  <a:pt x="53618" y="0"/>
                </a:moveTo>
                <a:lnTo>
                  <a:pt x="1871598" y="0"/>
                </a:lnTo>
                <a:cubicBezTo>
                  <a:pt x="1885818" y="0"/>
                  <a:pt x="1899456" y="5649"/>
                  <a:pt x="1909512" y="15704"/>
                </a:cubicBezTo>
                <a:cubicBezTo>
                  <a:pt x="1919567" y="25760"/>
                  <a:pt x="1925216" y="39397"/>
                  <a:pt x="1925216" y="53618"/>
                </a:cubicBezTo>
                <a:lnTo>
                  <a:pt x="1925216" y="282433"/>
                </a:lnTo>
                <a:cubicBezTo>
                  <a:pt x="1925216" y="296653"/>
                  <a:pt x="1919567" y="310291"/>
                  <a:pt x="1909512" y="320346"/>
                </a:cubicBezTo>
                <a:cubicBezTo>
                  <a:pt x="1899456" y="330401"/>
                  <a:pt x="1885818" y="336050"/>
                  <a:pt x="1871598" y="336050"/>
                </a:cubicBezTo>
                <a:lnTo>
                  <a:pt x="53618" y="336050"/>
                </a:lnTo>
                <a:cubicBezTo>
                  <a:pt x="39397" y="336050"/>
                  <a:pt x="25760" y="330401"/>
                  <a:pt x="15704" y="320346"/>
                </a:cubicBezTo>
                <a:cubicBezTo>
                  <a:pt x="5649" y="310291"/>
                  <a:pt x="0" y="296653"/>
                  <a:pt x="0" y="282433"/>
                </a:cubicBezTo>
                <a:lnTo>
                  <a:pt x="0" y="53618"/>
                </a:lnTo>
                <a:cubicBezTo>
                  <a:pt x="0" y="39397"/>
                  <a:pt x="5649" y="25760"/>
                  <a:pt x="15704" y="15704"/>
                </a:cubicBezTo>
                <a:cubicBezTo>
                  <a:pt x="25760" y="5649"/>
                  <a:pt x="39397" y="0"/>
                  <a:pt x="53618" y="0"/>
                </a:cubicBezTo>
                <a:close/>
              </a:path>
            </a:pathLst>
          </a:custGeom>
          <a:solidFill>
            <a:srgbClr val="FFC72C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770298" y="769620"/>
            <a:ext cx="4349052" cy="49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2"/>
              </a:lnSpc>
            </a:pPr>
            <a:r>
              <a:rPr lang="en-US" sz="3520" spc="-22">
                <a:solidFill>
                  <a:srgbClr val="081B2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Enrollment Periods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8192" y="2631476"/>
            <a:ext cx="6778772" cy="3698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dirty="0">
                <a:solidFill>
                  <a:srgbClr val="081B2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 six-month window that begins on your Part B effective date or 65th birthday, whichever is later.</a:t>
            </a:r>
          </a:p>
          <a:p>
            <a:pPr algn="l">
              <a:lnSpc>
                <a:spcPts val="3080"/>
              </a:lnSpc>
            </a:pPr>
            <a:endParaRPr lang="en-US" sz="2500" dirty="0">
              <a:solidFill>
                <a:srgbClr val="081B2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081B2B"/>
                </a:solidFill>
                <a:latin typeface="Canva Sans"/>
                <a:ea typeface="Canva Sans"/>
                <a:cs typeface="Canva Sans"/>
                <a:sym typeface="Canva Sans"/>
              </a:rPr>
              <a:t>No medical underwriting.</a:t>
            </a:r>
          </a:p>
          <a:p>
            <a:pPr algn="l">
              <a:lnSpc>
                <a:spcPts val="3080"/>
              </a:lnSpc>
            </a:pPr>
            <a:endParaRPr lang="en-US" sz="2200" dirty="0">
              <a:solidFill>
                <a:srgbClr val="081B2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081B2B"/>
                </a:solidFill>
                <a:latin typeface="Canva Sans"/>
                <a:ea typeface="Canva Sans"/>
                <a:cs typeface="Canva Sans"/>
                <a:sym typeface="Canva Sans"/>
              </a:rPr>
              <a:t>Can choose from any Medicare Supplement Plan options.</a:t>
            </a:r>
          </a:p>
          <a:p>
            <a:pPr algn="l">
              <a:lnSpc>
                <a:spcPts val="3500"/>
              </a:lnSpc>
            </a:pPr>
            <a:endParaRPr lang="en-US" sz="2200" dirty="0">
              <a:solidFill>
                <a:srgbClr val="081B2B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52041" y="2750078"/>
            <a:ext cx="480122" cy="480122"/>
          </a:xfrm>
          <a:custGeom>
            <a:avLst/>
            <a:gdLst/>
            <a:ahLst/>
            <a:cxnLst/>
            <a:rect l="l" t="t" r="r" b="b"/>
            <a:pathLst>
              <a:path w="480122" h="480122">
                <a:moveTo>
                  <a:pt x="0" y="0"/>
                </a:moveTo>
                <a:lnTo>
                  <a:pt x="480122" y="0"/>
                </a:lnTo>
                <a:lnTo>
                  <a:pt x="480122" y="480122"/>
                </a:lnTo>
                <a:lnTo>
                  <a:pt x="0" y="480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52041" y="4331945"/>
            <a:ext cx="480122" cy="480122"/>
          </a:xfrm>
          <a:custGeom>
            <a:avLst/>
            <a:gdLst/>
            <a:ahLst/>
            <a:cxnLst/>
            <a:rect l="l" t="t" r="r" b="b"/>
            <a:pathLst>
              <a:path w="480122" h="480122">
                <a:moveTo>
                  <a:pt x="0" y="0"/>
                </a:moveTo>
                <a:lnTo>
                  <a:pt x="480122" y="0"/>
                </a:lnTo>
                <a:lnTo>
                  <a:pt x="480122" y="480121"/>
                </a:lnTo>
                <a:lnTo>
                  <a:pt x="0" y="480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52041" y="5211189"/>
            <a:ext cx="480122" cy="480122"/>
          </a:xfrm>
          <a:custGeom>
            <a:avLst/>
            <a:gdLst/>
            <a:ahLst/>
            <a:cxnLst/>
            <a:rect l="l" t="t" r="r" b="b"/>
            <a:pathLst>
              <a:path w="480122" h="480122">
                <a:moveTo>
                  <a:pt x="0" y="0"/>
                </a:moveTo>
                <a:lnTo>
                  <a:pt x="480122" y="0"/>
                </a:lnTo>
                <a:lnTo>
                  <a:pt x="480122" y="480121"/>
                </a:lnTo>
                <a:lnTo>
                  <a:pt x="0" y="480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86266" y="781291"/>
            <a:ext cx="6181069" cy="1318818"/>
          </a:xfrm>
          <a:custGeom>
            <a:avLst/>
            <a:gdLst/>
            <a:ahLst/>
            <a:cxnLst/>
            <a:rect l="l" t="t" r="r" b="b"/>
            <a:pathLst>
              <a:path w="2289285" h="488451">
                <a:moveTo>
                  <a:pt x="45091" y="0"/>
                </a:moveTo>
                <a:lnTo>
                  <a:pt x="2244194" y="0"/>
                </a:lnTo>
                <a:cubicBezTo>
                  <a:pt x="2269097" y="0"/>
                  <a:pt x="2289285" y="20188"/>
                  <a:pt x="2289285" y="45091"/>
                </a:cubicBezTo>
                <a:lnTo>
                  <a:pt x="2289285" y="443361"/>
                </a:lnTo>
                <a:cubicBezTo>
                  <a:pt x="2289285" y="468263"/>
                  <a:pt x="2269097" y="488451"/>
                  <a:pt x="2244194" y="488451"/>
                </a:cubicBezTo>
                <a:lnTo>
                  <a:pt x="45091" y="488451"/>
                </a:lnTo>
                <a:cubicBezTo>
                  <a:pt x="20188" y="488451"/>
                  <a:pt x="0" y="468263"/>
                  <a:pt x="0" y="443361"/>
                </a:cubicBezTo>
                <a:lnTo>
                  <a:pt x="0" y="45091"/>
                </a:lnTo>
                <a:cubicBezTo>
                  <a:pt x="0" y="20188"/>
                  <a:pt x="20188" y="0"/>
                  <a:pt x="45091" y="0"/>
                </a:cubicBezTo>
                <a:close/>
              </a:path>
            </a:pathLst>
          </a:custGeom>
          <a:solidFill>
            <a:srgbClr val="FFC72C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512684" y="975723"/>
            <a:ext cx="6864280" cy="968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2"/>
              </a:lnSpc>
            </a:pPr>
            <a:r>
              <a:rPr lang="en-US" sz="3520" spc="-22" dirty="0">
                <a:solidFill>
                  <a:srgbClr val="081B2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Medicare Supplement Enrollment Period</a:t>
            </a:r>
          </a:p>
        </p:txBody>
      </p:sp>
      <p:sp>
        <p:nvSpPr>
          <p:cNvPr id="10" name="Freeform 10"/>
          <p:cNvSpPr/>
          <p:nvPr/>
        </p:nvSpPr>
        <p:spPr>
          <a:xfrm>
            <a:off x="372884" y="870800"/>
            <a:ext cx="1139800" cy="1139800"/>
          </a:xfrm>
          <a:custGeom>
            <a:avLst/>
            <a:gdLst/>
            <a:ahLst/>
            <a:cxnLst/>
            <a:rect l="l" t="t" r="r" b="b"/>
            <a:pathLst>
              <a:path w="1139800" h="1139800">
                <a:moveTo>
                  <a:pt x="0" y="0"/>
                </a:moveTo>
                <a:lnTo>
                  <a:pt x="1139800" y="0"/>
                </a:lnTo>
                <a:lnTo>
                  <a:pt x="1139800" y="1139800"/>
                </a:lnTo>
                <a:lnTo>
                  <a:pt x="0" y="1139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452180" y="870800"/>
            <a:ext cx="1139800" cy="1139800"/>
          </a:xfrm>
          <a:custGeom>
            <a:avLst/>
            <a:gdLst/>
            <a:ahLst/>
            <a:cxnLst/>
            <a:rect l="l" t="t" r="r" b="b"/>
            <a:pathLst>
              <a:path w="1139800" h="1139800">
                <a:moveTo>
                  <a:pt x="0" y="0"/>
                </a:moveTo>
                <a:lnTo>
                  <a:pt x="1139800" y="0"/>
                </a:lnTo>
                <a:lnTo>
                  <a:pt x="1139800" y="1139800"/>
                </a:lnTo>
                <a:lnTo>
                  <a:pt x="0" y="1139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8192" y="2517176"/>
            <a:ext cx="6778772" cy="130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81B2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There are several other GI situations to enroll into a Medicare Supplement plan with no underwriting. For example: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32163" y="3926833"/>
            <a:ext cx="6778772" cy="86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81B2B"/>
                </a:solidFill>
                <a:latin typeface="Canva Sans"/>
                <a:ea typeface="Canva Sans"/>
                <a:cs typeface="Canva Sans"/>
                <a:sym typeface="Canva Sans"/>
              </a:rPr>
              <a:t>Loss of coverage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81B2B"/>
                </a:solidFill>
                <a:latin typeface="Canva Sans"/>
                <a:ea typeface="Canva Sans"/>
                <a:cs typeface="Canva Sans"/>
                <a:sym typeface="Canva Sans"/>
              </a:rPr>
              <a:t>Moving to a new area, and many more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98192" y="4989830"/>
            <a:ext cx="6778772" cy="1479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81B2B"/>
                </a:solidFill>
                <a:latin typeface="Canva Sans"/>
                <a:ea typeface="Canva Sans"/>
                <a:cs typeface="Canva Sans"/>
                <a:sym typeface="Canva Sans"/>
              </a:rPr>
              <a:t>All plan options may not be available.</a:t>
            </a:r>
          </a:p>
          <a:p>
            <a:pPr algn="l">
              <a:lnSpc>
                <a:spcPts val="1399"/>
              </a:lnSpc>
            </a:pPr>
            <a:endParaRPr lang="en-US" sz="2500">
              <a:solidFill>
                <a:srgbClr val="081B2B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81B2B"/>
                </a:solidFill>
                <a:latin typeface="Canva Sans"/>
                <a:ea typeface="Canva Sans"/>
                <a:cs typeface="Canva Sans"/>
                <a:sym typeface="Canva Sans"/>
              </a:rPr>
              <a:t>If you do not qualify for a GI situation, you may need to undergo medical underwriting.</a:t>
            </a:r>
          </a:p>
        </p:txBody>
      </p:sp>
      <p:sp>
        <p:nvSpPr>
          <p:cNvPr id="5" name="Freeform 5"/>
          <p:cNvSpPr/>
          <p:nvPr/>
        </p:nvSpPr>
        <p:spPr>
          <a:xfrm>
            <a:off x="852041" y="2635778"/>
            <a:ext cx="480122" cy="480122"/>
          </a:xfrm>
          <a:custGeom>
            <a:avLst/>
            <a:gdLst/>
            <a:ahLst/>
            <a:cxnLst/>
            <a:rect l="l" t="t" r="r" b="b"/>
            <a:pathLst>
              <a:path w="480122" h="480122">
                <a:moveTo>
                  <a:pt x="0" y="0"/>
                </a:moveTo>
                <a:lnTo>
                  <a:pt x="480122" y="0"/>
                </a:lnTo>
                <a:lnTo>
                  <a:pt x="480122" y="480122"/>
                </a:lnTo>
                <a:lnTo>
                  <a:pt x="0" y="480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2041" y="5595143"/>
            <a:ext cx="480122" cy="480122"/>
          </a:xfrm>
          <a:custGeom>
            <a:avLst/>
            <a:gdLst/>
            <a:ahLst/>
            <a:cxnLst/>
            <a:rect l="l" t="t" r="r" b="b"/>
            <a:pathLst>
              <a:path w="480122" h="480122">
                <a:moveTo>
                  <a:pt x="0" y="0"/>
                </a:moveTo>
                <a:lnTo>
                  <a:pt x="480122" y="0"/>
                </a:lnTo>
                <a:lnTo>
                  <a:pt x="480122" y="480121"/>
                </a:lnTo>
                <a:lnTo>
                  <a:pt x="0" y="480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52041" y="5046980"/>
            <a:ext cx="480122" cy="480122"/>
          </a:xfrm>
          <a:custGeom>
            <a:avLst/>
            <a:gdLst/>
            <a:ahLst/>
            <a:cxnLst/>
            <a:rect l="l" t="t" r="r" b="b"/>
            <a:pathLst>
              <a:path w="480122" h="480122">
                <a:moveTo>
                  <a:pt x="0" y="0"/>
                </a:moveTo>
                <a:lnTo>
                  <a:pt x="480122" y="0"/>
                </a:lnTo>
                <a:lnTo>
                  <a:pt x="480122" y="480122"/>
                </a:lnTo>
                <a:lnTo>
                  <a:pt x="0" y="480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98359" y="781291"/>
            <a:ext cx="7644118" cy="1318818"/>
          </a:xfrm>
          <a:custGeom>
            <a:avLst/>
            <a:gdLst/>
            <a:ahLst/>
            <a:cxnLst/>
            <a:rect l="l" t="t" r="r" b="b"/>
            <a:pathLst>
              <a:path w="2831155" h="488451">
                <a:moveTo>
                  <a:pt x="36461" y="0"/>
                </a:moveTo>
                <a:lnTo>
                  <a:pt x="2794694" y="0"/>
                </a:lnTo>
                <a:cubicBezTo>
                  <a:pt x="2804364" y="0"/>
                  <a:pt x="2813638" y="3841"/>
                  <a:pt x="2820476" y="10679"/>
                </a:cubicBezTo>
                <a:cubicBezTo>
                  <a:pt x="2827313" y="17517"/>
                  <a:pt x="2831155" y="26791"/>
                  <a:pt x="2831155" y="36461"/>
                </a:cubicBezTo>
                <a:lnTo>
                  <a:pt x="2831155" y="451991"/>
                </a:lnTo>
                <a:cubicBezTo>
                  <a:pt x="2831155" y="472127"/>
                  <a:pt x="2814831" y="488451"/>
                  <a:pt x="2794694" y="488451"/>
                </a:cubicBezTo>
                <a:lnTo>
                  <a:pt x="36461" y="488451"/>
                </a:lnTo>
                <a:cubicBezTo>
                  <a:pt x="16324" y="488451"/>
                  <a:pt x="0" y="472127"/>
                  <a:pt x="0" y="451991"/>
                </a:cubicBezTo>
                <a:lnTo>
                  <a:pt x="0" y="36461"/>
                </a:lnTo>
                <a:cubicBezTo>
                  <a:pt x="0" y="16324"/>
                  <a:pt x="16324" y="0"/>
                  <a:pt x="36461" y="0"/>
                </a:cubicBezTo>
                <a:close/>
              </a:path>
            </a:pathLst>
          </a:custGeom>
          <a:solidFill>
            <a:srgbClr val="FFC72C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261991" y="975723"/>
            <a:ext cx="7252902" cy="968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2"/>
              </a:lnSpc>
            </a:pPr>
            <a:r>
              <a:rPr lang="en-US" sz="3520" spc="-22">
                <a:solidFill>
                  <a:srgbClr val="081B2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Medicare Supplement Guaranteed Issue (GI) Situations</a:t>
            </a:r>
          </a:p>
        </p:txBody>
      </p:sp>
      <p:sp>
        <p:nvSpPr>
          <p:cNvPr id="12" name="Freeform 12"/>
          <p:cNvSpPr/>
          <p:nvPr/>
        </p:nvSpPr>
        <p:spPr>
          <a:xfrm rot="773342">
            <a:off x="7502677" y="367723"/>
            <a:ext cx="1139800" cy="1139800"/>
          </a:xfrm>
          <a:custGeom>
            <a:avLst/>
            <a:gdLst/>
            <a:ahLst/>
            <a:cxnLst/>
            <a:rect l="l" t="t" r="r" b="b"/>
            <a:pathLst>
              <a:path w="1139800" h="1139800">
                <a:moveTo>
                  <a:pt x="0" y="0"/>
                </a:moveTo>
                <a:lnTo>
                  <a:pt x="1139800" y="0"/>
                </a:lnTo>
                <a:lnTo>
                  <a:pt x="1139800" y="1139800"/>
                </a:lnTo>
                <a:lnTo>
                  <a:pt x="0" y="1139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510" y="2938651"/>
            <a:ext cx="8290560" cy="1437898"/>
            <a:chOff x="0" y="0"/>
            <a:chExt cx="11054080" cy="1917197"/>
          </a:xfrm>
        </p:grpSpPr>
        <p:sp>
          <p:nvSpPr>
            <p:cNvPr id="3" name="TextBox 3"/>
            <p:cNvSpPr txBox="1"/>
            <p:nvPr/>
          </p:nvSpPr>
          <p:spPr>
            <a:xfrm>
              <a:off x="0" y="-114300"/>
              <a:ext cx="11054080" cy="1362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97"/>
                </a:lnSpc>
              </a:pPr>
              <a:r>
                <a:rPr lang="en-US" sz="614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Star Ratings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064000" y="1698125"/>
              <a:ext cx="2926080" cy="219072"/>
              <a:chOff x="0" y="0"/>
              <a:chExt cx="812800" cy="608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608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085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60853"/>
                    </a:lnTo>
                    <a:lnTo>
                      <a:pt x="0" y="60853"/>
                    </a:lnTo>
                    <a:close/>
                  </a:path>
                </a:pathLst>
              </a:custGeom>
              <a:solidFill>
                <a:srgbClr val="FFC72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812800" cy="1084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50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63477" y="1966156"/>
            <a:ext cx="4190123" cy="5244457"/>
          </a:xfrm>
          <a:custGeom>
            <a:avLst/>
            <a:gdLst/>
            <a:ahLst/>
            <a:cxnLst/>
            <a:rect l="l" t="t" r="r" b="b"/>
            <a:pathLst>
              <a:path w="5053750" h="5244457">
                <a:moveTo>
                  <a:pt x="0" y="0"/>
                </a:moveTo>
                <a:lnTo>
                  <a:pt x="5053750" y="0"/>
                </a:lnTo>
                <a:lnTo>
                  <a:pt x="5053750" y="5244458"/>
                </a:lnTo>
                <a:lnTo>
                  <a:pt x="0" y="52444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r="-20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1341" y="2524380"/>
            <a:ext cx="600472" cy="600472"/>
          </a:xfrm>
          <a:custGeom>
            <a:avLst/>
            <a:gdLst/>
            <a:ahLst/>
            <a:cxnLst/>
            <a:rect l="l" t="t" r="r" b="b"/>
            <a:pathLst>
              <a:path w="600472" h="600472">
                <a:moveTo>
                  <a:pt x="0" y="0"/>
                </a:moveTo>
                <a:lnTo>
                  <a:pt x="600472" y="0"/>
                </a:lnTo>
                <a:lnTo>
                  <a:pt x="600472" y="600472"/>
                </a:lnTo>
                <a:lnTo>
                  <a:pt x="0" y="600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11341" y="3987913"/>
            <a:ext cx="600472" cy="600472"/>
          </a:xfrm>
          <a:custGeom>
            <a:avLst/>
            <a:gdLst/>
            <a:ahLst/>
            <a:cxnLst/>
            <a:rect l="l" t="t" r="r" b="b"/>
            <a:pathLst>
              <a:path w="600472" h="600472">
                <a:moveTo>
                  <a:pt x="0" y="0"/>
                </a:moveTo>
                <a:lnTo>
                  <a:pt x="600472" y="0"/>
                </a:lnTo>
                <a:lnTo>
                  <a:pt x="600472" y="600472"/>
                </a:lnTo>
                <a:lnTo>
                  <a:pt x="0" y="600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1341" y="5331335"/>
            <a:ext cx="600472" cy="600472"/>
          </a:xfrm>
          <a:custGeom>
            <a:avLst/>
            <a:gdLst/>
            <a:ahLst/>
            <a:cxnLst/>
            <a:rect l="l" t="t" r="r" b="b"/>
            <a:pathLst>
              <a:path w="600472" h="600472">
                <a:moveTo>
                  <a:pt x="0" y="0"/>
                </a:moveTo>
                <a:lnTo>
                  <a:pt x="600472" y="0"/>
                </a:lnTo>
                <a:lnTo>
                  <a:pt x="600472" y="600472"/>
                </a:lnTo>
                <a:lnTo>
                  <a:pt x="0" y="600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410877" y="1966157"/>
            <a:ext cx="4342723" cy="5349044"/>
          </a:xfrm>
          <a:custGeom>
            <a:avLst/>
            <a:gdLst/>
            <a:ahLst/>
            <a:cxnLst/>
            <a:rect l="l" t="t" r="r" b="b"/>
            <a:pathLst>
              <a:path w="6824755" h="5533949">
                <a:moveTo>
                  <a:pt x="0" y="0"/>
                </a:moveTo>
                <a:lnTo>
                  <a:pt x="6824755" y="0"/>
                </a:lnTo>
                <a:lnTo>
                  <a:pt x="6824755" y="5533949"/>
                </a:lnTo>
                <a:lnTo>
                  <a:pt x="0" y="553394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1341" y="664845"/>
            <a:ext cx="7056341" cy="112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0"/>
              </a:lnSpc>
            </a:pPr>
            <a:r>
              <a:rPr lang="en-US" sz="322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Each plan is assigned a star rating from one to five stars.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0614" y="2486280"/>
            <a:ext cx="3276365" cy="3511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98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Member satisfaction surveys, plans, and providers</a:t>
            </a:r>
          </a:p>
          <a:p>
            <a:pPr algn="l">
              <a:lnSpc>
                <a:spcPts val="2783"/>
              </a:lnSpc>
            </a:pPr>
            <a:endParaRPr lang="en-US" sz="1988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783"/>
              </a:lnSpc>
            </a:pPr>
            <a:r>
              <a:rPr lang="en-US" sz="198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Performance measurements based on more than 50 key factors</a:t>
            </a:r>
          </a:p>
          <a:p>
            <a:pPr algn="l">
              <a:lnSpc>
                <a:spcPts val="2783"/>
              </a:lnSpc>
            </a:pPr>
            <a:endParaRPr lang="en-US" sz="1988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783"/>
              </a:lnSpc>
            </a:pPr>
            <a:r>
              <a:rPr lang="en-US" sz="198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Additional information is available on Medicare.gov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206905" cy="7315200"/>
          </a:xfrm>
          <a:custGeom>
            <a:avLst/>
            <a:gdLst/>
            <a:ahLst/>
            <a:cxnLst/>
            <a:rect l="l" t="t" r="r" b="b"/>
            <a:pathLst>
              <a:path w="5206905" h="7315200">
                <a:moveTo>
                  <a:pt x="0" y="0"/>
                </a:moveTo>
                <a:lnTo>
                  <a:pt x="5206905" y="0"/>
                </a:lnTo>
                <a:lnTo>
                  <a:pt x="5206905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303986" y="519523"/>
            <a:ext cx="4012429" cy="3949365"/>
          </a:xfrm>
          <a:custGeom>
            <a:avLst/>
            <a:gdLst/>
            <a:ahLst/>
            <a:cxnLst/>
            <a:rect l="l" t="t" r="r" b="b"/>
            <a:pathLst>
              <a:path w="4012429" h="3949365">
                <a:moveTo>
                  <a:pt x="4012429" y="0"/>
                </a:moveTo>
                <a:lnTo>
                  <a:pt x="0" y="0"/>
                </a:lnTo>
                <a:lnTo>
                  <a:pt x="0" y="3949365"/>
                </a:lnTo>
                <a:lnTo>
                  <a:pt x="4012429" y="3949365"/>
                </a:lnTo>
                <a:lnTo>
                  <a:pt x="401242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091874" y="2494206"/>
            <a:ext cx="3121039" cy="232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7"/>
              </a:lnSpc>
            </a:pPr>
            <a:r>
              <a:rPr lang="en-US" sz="5131" spc="-133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My Service </a:t>
            </a:r>
          </a:p>
          <a:p>
            <a:pPr algn="l">
              <a:lnSpc>
                <a:spcPts val="6157"/>
              </a:lnSpc>
            </a:pPr>
            <a:r>
              <a:rPr lang="en-US" sz="5131" spc="-138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 You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5206905" cy="7315200"/>
          </a:xfrm>
          <a:custGeom>
            <a:avLst/>
            <a:gdLst/>
            <a:ahLst/>
            <a:cxnLst/>
            <a:rect l="l" t="t" r="r" b="b"/>
            <a:pathLst>
              <a:path w="5206905" h="7315200">
                <a:moveTo>
                  <a:pt x="0" y="0"/>
                </a:moveTo>
                <a:lnTo>
                  <a:pt x="5206905" y="0"/>
                </a:lnTo>
                <a:lnTo>
                  <a:pt x="5206905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5401" y="3319589"/>
            <a:ext cx="4408199" cy="3995611"/>
          </a:xfrm>
          <a:custGeom>
            <a:avLst/>
            <a:gdLst/>
            <a:ahLst/>
            <a:cxnLst/>
            <a:rect l="l" t="t" r="r" b="b"/>
            <a:pathLst>
              <a:path w="5053750" h="5244457">
                <a:moveTo>
                  <a:pt x="0" y="0"/>
                </a:moveTo>
                <a:lnTo>
                  <a:pt x="5053750" y="0"/>
                </a:lnTo>
                <a:lnTo>
                  <a:pt x="5053750" y="5244457"/>
                </a:lnTo>
                <a:lnTo>
                  <a:pt x="0" y="5244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1" r="-14644" b="-312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31520" y="1634320"/>
            <a:ext cx="411876" cy="411876"/>
          </a:xfrm>
          <a:custGeom>
            <a:avLst/>
            <a:gdLst/>
            <a:ahLst/>
            <a:cxnLst/>
            <a:rect l="l" t="t" r="r" b="b"/>
            <a:pathLst>
              <a:path w="411876" h="411876">
                <a:moveTo>
                  <a:pt x="0" y="0"/>
                </a:moveTo>
                <a:lnTo>
                  <a:pt x="411876" y="0"/>
                </a:lnTo>
                <a:lnTo>
                  <a:pt x="411876" y="411875"/>
                </a:lnTo>
                <a:lnTo>
                  <a:pt x="0" y="411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1520" y="2240110"/>
            <a:ext cx="411876" cy="411876"/>
          </a:xfrm>
          <a:custGeom>
            <a:avLst/>
            <a:gdLst/>
            <a:ahLst/>
            <a:cxnLst/>
            <a:rect l="l" t="t" r="r" b="b"/>
            <a:pathLst>
              <a:path w="411876" h="411876">
                <a:moveTo>
                  <a:pt x="0" y="0"/>
                </a:moveTo>
                <a:lnTo>
                  <a:pt x="411876" y="0"/>
                </a:lnTo>
                <a:lnTo>
                  <a:pt x="411876" y="411875"/>
                </a:lnTo>
                <a:lnTo>
                  <a:pt x="0" y="411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31520" y="2842485"/>
            <a:ext cx="411876" cy="411876"/>
          </a:xfrm>
          <a:custGeom>
            <a:avLst/>
            <a:gdLst/>
            <a:ahLst/>
            <a:cxnLst/>
            <a:rect l="l" t="t" r="r" b="b"/>
            <a:pathLst>
              <a:path w="411876" h="411876">
                <a:moveTo>
                  <a:pt x="0" y="0"/>
                </a:moveTo>
                <a:lnTo>
                  <a:pt x="411876" y="0"/>
                </a:lnTo>
                <a:lnTo>
                  <a:pt x="411876" y="411876"/>
                </a:lnTo>
                <a:lnTo>
                  <a:pt x="0" y="411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31520" y="4499845"/>
            <a:ext cx="411876" cy="411876"/>
          </a:xfrm>
          <a:custGeom>
            <a:avLst/>
            <a:gdLst/>
            <a:ahLst/>
            <a:cxnLst/>
            <a:rect l="l" t="t" r="r" b="b"/>
            <a:pathLst>
              <a:path w="411876" h="411876">
                <a:moveTo>
                  <a:pt x="0" y="0"/>
                </a:moveTo>
                <a:lnTo>
                  <a:pt x="411876" y="0"/>
                </a:lnTo>
                <a:lnTo>
                  <a:pt x="411876" y="411876"/>
                </a:lnTo>
                <a:lnTo>
                  <a:pt x="0" y="411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441765" y="2651985"/>
            <a:ext cx="5311835" cy="4663215"/>
          </a:xfrm>
          <a:custGeom>
            <a:avLst/>
            <a:gdLst/>
            <a:ahLst/>
            <a:cxnLst/>
            <a:rect l="l" t="t" r="r" b="b"/>
            <a:pathLst>
              <a:path w="7158983" h="4772655">
                <a:moveTo>
                  <a:pt x="0" y="0"/>
                </a:moveTo>
                <a:lnTo>
                  <a:pt x="7158983" y="0"/>
                </a:lnTo>
                <a:lnTo>
                  <a:pt x="7158983" y="4772656"/>
                </a:lnTo>
                <a:lnTo>
                  <a:pt x="0" y="47726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85987" y="409344"/>
            <a:ext cx="8749599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 have options! I’m here to help!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79189" y="1596220"/>
            <a:ext cx="7072378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Continue with your employer plan if you’re still working</a:t>
            </a:r>
          </a:p>
          <a:p>
            <a:pPr algn="l">
              <a:lnSpc>
                <a:spcPts val="2799"/>
              </a:lnSpc>
            </a:pPr>
            <a:endParaRPr lang="en-US" sz="19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Continue with your retiree/military plan if applicable</a:t>
            </a:r>
          </a:p>
          <a:p>
            <a:pPr algn="l">
              <a:lnSpc>
                <a:spcPts val="2799"/>
              </a:lnSpc>
            </a:pPr>
            <a:endParaRPr lang="en-US" sz="19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79189" y="2561062"/>
            <a:ext cx="2802555" cy="3778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Enroll in a Part C, Medicare Advantage Plan, which can include your Part D, Prescription Drug coverage</a:t>
            </a:r>
          </a:p>
          <a:p>
            <a:pPr algn="l">
              <a:lnSpc>
                <a:spcPts val="2500"/>
              </a:lnSpc>
              <a:spcBef>
                <a:spcPct val="0"/>
              </a:spcBef>
            </a:pPr>
            <a:endParaRPr lang="en-US" sz="20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Enroll in a Medicare Supplement plan and a stand-alone Part D, Prescription Drug plan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3325966"/>
            <a:ext cx="411876" cy="411876"/>
          </a:xfrm>
          <a:custGeom>
            <a:avLst/>
            <a:gdLst/>
            <a:ahLst/>
            <a:cxnLst/>
            <a:rect l="l" t="t" r="r" b="b"/>
            <a:pathLst>
              <a:path w="411876" h="411876">
                <a:moveTo>
                  <a:pt x="0" y="0"/>
                </a:moveTo>
                <a:lnTo>
                  <a:pt x="411876" y="0"/>
                </a:lnTo>
                <a:lnTo>
                  <a:pt x="411876" y="411876"/>
                </a:lnTo>
                <a:lnTo>
                  <a:pt x="0" y="411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31520" y="3870434"/>
            <a:ext cx="411876" cy="411876"/>
          </a:xfrm>
          <a:custGeom>
            <a:avLst/>
            <a:gdLst/>
            <a:ahLst/>
            <a:cxnLst/>
            <a:rect l="l" t="t" r="r" b="b"/>
            <a:pathLst>
              <a:path w="411876" h="411876">
                <a:moveTo>
                  <a:pt x="0" y="0"/>
                </a:moveTo>
                <a:lnTo>
                  <a:pt x="411876" y="0"/>
                </a:lnTo>
                <a:lnTo>
                  <a:pt x="411876" y="411876"/>
                </a:lnTo>
                <a:lnTo>
                  <a:pt x="0" y="411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1520" y="4414902"/>
            <a:ext cx="411876" cy="411876"/>
          </a:xfrm>
          <a:custGeom>
            <a:avLst/>
            <a:gdLst/>
            <a:ahLst/>
            <a:cxnLst/>
            <a:rect l="l" t="t" r="r" b="b"/>
            <a:pathLst>
              <a:path w="411876" h="411876">
                <a:moveTo>
                  <a:pt x="0" y="0"/>
                </a:moveTo>
                <a:lnTo>
                  <a:pt x="411876" y="0"/>
                </a:lnTo>
                <a:lnTo>
                  <a:pt x="411876" y="411876"/>
                </a:lnTo>
                <a:lnTo>
                  <a:pt x="0" y="411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31520" y="4959370"/>
            <a:ext cx="411876" cy="411876"/>
          </a:xfrm>
          <a:custGeom>
            <a:avLst/>
            <a:gdLst/>
            <a:ahLst/>
            <a:cxnLst/>
            <a:rect l="l" t="t" r="r" b="b"/>
            <a:pathLst>
              <a:path w="411876" h="411876">
                <a:moveTo>
                  <a:pt x="0" y="0"/>
                </a:moveTo>
                <a:lnTo>
                  <a:pt x="411876" y="0"/>
                </a:lnTo>
                <a:lnTo>
                  <a:pt x="411876" y="411876"/>
                </a:lnTo>
                <a:lnTo>
                  <a:pt x="0" y="411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31520" y="5503838"/>
            <a:ext cx="411876" cy="411876"/>
          </a:xfrm>
          <a:custGeom>
            <a:avLst/>
            <a:gdLst/>
            <a:ahLst/>
            <a:cxnLst/>
            <a:rect l="l" t="t" r="r" b="b"/>
            <a:pathLst>
              <a:path w="411876" h="411876">
                <a:moveTo>
                  <a:pt x="0" y="0"/>
                </a:moveTo>
                <a:lnTo>
                  <a:pt x="411876" y="0"/>
                </a:lnTo>
                <a:lnTo>
                  <a:pt x="411876" y="411876"/>
                </a:lnTo>
                <a:lnTo>
                  <a:pt x="0" y="411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31520" y="6048306"/>
            <a:ext cx="411876" cy="411876"/>
          </a:xfrm>
          <a:custGeom>
            <a:avLst/>
            <a:gdLst/>
            <a:ahLst/>
            <a:cxnLst/>
            <a:rect l="l" t="t" r="r" b="b"/>
            <a:pathLst>
              <a:path w="411876" h="411876">
                <a:moveTo>
                  <a:pt x="0" y="0"/>
                </a:moveTo>
                <a:lnTo>
                  <a:pt x="411876" y="0"/>
                </a:lnTo>
                <a:lnTo>
                  <a:pt x="411876" y="411876"/>
                </a:lnTo>
                <a:lnTo>
                  <a:pt x="0" y="411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132359" y="3432336"/>
            <a:ext cx="1889721" cy="2377007"/>
          </a:xfrm>
          <a:custGeom>
            <a:avLst/>
            <a:gdLst/>
            <a:ahLst/>
            <a:cxnLst/>
            <a:rect l="l" t="t" r="r" b="b"/>
            <a:pathLst>
              <a:path w="1889721" h="2377007">
                <a:moveTo>
                  <a:pt x="0" y="0"/>
                </a:moveTo>
                <a:lnTo>
                  <a:pt x="1889721" y="0"/>
                </a:lnTo>
                <a:lnTo>
                  <a:pt x="1889721" y="2377008"/>
                </a:lnTo>
                <a:lnTo>
                  <a:pt x="0" y="2377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85987" y="428394"/>
            <a:ext cx="8749599" cy="1725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During your appointment, </a:t>
            </a:r>
            <a:r>
              <a:rPr lang="en-US" sz="3300">
                <a:solidFill>
                  <a:srgbClr val="FFC72C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we’ll review your needs</a:t>
            </a:r>
            <a:r>
              <a:rPr lang="en-US" sz="33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to help find the right plans for you to choose from!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4597" y="3173566"/>
            <a:ext cx="7072378" cy="3214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0"/>
              </a:lnSpc>
            </a:pPr>
            <a:r>
              <a:rPr lang="en-US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When does/did your Medicare start?</a:t>
            </a:r>
          </a:p>
          <a:p>
            <a:pPr algn="l">
              <a:lnSpc>
                <a:spcPts val="4300"/>
              </a:lnSpc>
            </a:pPr>
            <a:r>
              <a:rPr lang="en-US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What zip code do you live in?</a:t>
            </a:r>
          </a:p>
          <a:p>
            <a:pPr algn="l">
              <a:lnSpc>
                <a:spcPts val="4300"/>
              </a:lnSpc>
            </a:pPr>
            <a:r>
              <a:rPr lang="en-US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Do you have a primary doctor?</a:t>
            </a:r>
          </a:p>
          <a:p>
            <a:pPr algn="l">
              <a:lnSpc>
                <a:spcPts val="4300"/>
              </a:lnSpc>
            </a:pPr>
            <a:r>
              <a:rPr lang="en-US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Do you have a specialist?</a:t>
            </a:r>
          </a:p>
          <a:p>
            <a:pPr algn="l">
              <a:lnSpc>
                <a:spcPts val="4300"/>
              </a:lnSpc>
            </a:pPr>
            <a:r>
              <a:rPr lang="en-US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Do you take any medications?</a:t>
            </a:r>
          </a:p>
          <a:p>
            <a:pPr algn="l">
              <a:lnSpc>
                <a:spcPts val="4300"/>
              </a:lnSpc>
            </a:pPr>
            <a:r>
              <a:rPr lang="en-US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Are you looking for a certain service?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8783" y="2598988"/>
            <a:ext cx="7072378" cy="499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0"/>
              </a:lnSpc>
            </a:pPr>
            <a:r>
              <a:rPr lang="en-US" sz="22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Analysis questions include: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628438" y="479677"/>
            <a:ext cx="2496723" cy="1075861"/>
          </a:xfrm>
          <a:custGeom>
            <a:avLst/>
            <a:gdLst/>
            <a:ahLst/>
            <a:cxnLst/>
            <a:rect l="l" t="t" r="r" b="b"/>
            <a:pathLst>
              <a:path w="2496723" h="1075861">
                <a:moveTo>
                  <a:pt x="0" y="0"/>
                </a:moveTo>
                <a:lnTo>
                  <a:pt x="2496724" y="0"/>
                </a:lnTo>
                <a:lnTo>
                  <a:pt x="2496724" y="1075861"/>
                </a:lnTo>
                <a:lnTo>
                  <a:pt x="0" y="1075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61436" y="4389120"/>
            <a:ext cx="7007867" cy="2194560"/>
            <a:chOff x="0" y="0"/>
            <a:chExt cx="2595506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95506" cy="812800"/>
            </a:xfrm>
            <a:custGeom>
              <a:avLst/>
              <a:gdLst/>
              <a:ahLst/>
              <a:cxnLst/>
              <a:rect l="l" t="t" r="r" b="b"/>
              <a:pathLst>
                <a:path w="2595506" h="812800">
                  <a:moveTo>
                    <a:pt x="39771" y="0"/>
                  </a:moveTo>
                  <a:lnTo>
                    <a:pt x="2555735" y="0"/>
                  </a:lnTo>
                  <a:cubicBezTo>
                    <a:pt x="2566283" y="0"/>
                    <a:pt x="2576399" y="4190"/>
                    <a:pt x="2583858" y="11649"/>
                  </a:cubicBezTo>
                  <a:cubicBezTo>
                    <a:pt x="2591316" y="19107"/>
                    <a:pt x="2595506" y="29223"/>
                    <a:pt x="2595506" y="39771"/>
                  </a:cubicBezTo>
                  <a:lnTo>
                    <a:pt x="2595506" y="773029"/>
                  </a:lnTo>
                  <a:cubicBezTo>
                    <a:pt x="2595506" y="783577"/>
                    <a:pt x="2591316" y="793693"/>
                    <a:pt x="2583858" y="801151"/>
                  </a:cubicBezTo>
                  <a:cubicBezTo>
                    <a:pt x="2576399" y="808610"/>
                    <a:pt x="2566283" y="812800"/>
                    <a:pt x="2555735" y="812800"/>
                  </a:cubicBezTo>
                  <a:lnTo>
                    <a:pt x="39771" y="812800"/>
                  </a:lnTo>
                  <a:cubicBezTo>
                    <a:pt x="29223" y="812800"/>
                    <a:pt x="19107" y="808610"/>
                    <a:pt x="11649" y="801151"/>
                  </a:cubicBezTo>
                  <a:cubicBezTo>
                    <a:pt x="4190" y="793693"/>
                    <a:pt x="0" y="783577"/>
                    <a:pt x="0" y="773029"/>
                  </a:cubicBezTo>
                  <a:lnTo>
                    <a:pt x="0" y="39771"/>
                  </a:lnTo>
                  <a:cubicBezTo>
                    <a:pt x="0" y="29223"/>
                    <a:pt x="4190" y="19107"/>
                    <a:pt x="11649" y="11649"/>
                  </a:cubicBezTo>
                  <a:cubicBezTo>
                    <a:pt x="19107" y="4190"/>
                    <a:pt x="29223" y="0"/>
                    <a:pt x="3977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2595506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75"/>
                </a:lnSpc>
              </a:pPr>
              <a:r>
                <a:rPr lang="en-US" sz="3100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Agent Name</a:t>
              </a:r>
            </a:p>
            <a:p>
              <a:pPr algn="ctr">
                <a:lnSpc>
                  <a:spcPts val="3875"/>
                </a:lnSpc>
              </a:pPr>
              <a:r>
                <a:rPr lang="en-US" sz="3100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Phone Number</a:t>
              </a:r>
            </a:p>
            <a:p>
              <a:pPr algn="ctr">
                <a:lnSpc>
                  <a:spcPts val="2875"/>
                </a:lnSpc>
              </a:pPr>
              <a:r>
                <a:rPr lang="en-US" sz="2300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License #</a:t>
              </a:r>
            </a:p>
            <a:p>
              <a:pPr algn="ctr">
                <a:lnSpc>
                  <a:spcPts val="2875"/>
                </a:lnSpc>
              </a:pPr>
              <a:r>
                <a:rPr lang="en-US" sz="2300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Email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31520" y="1889942"/>
            <a:ext cx="8290560" cy="997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7"/>
              </a:lnSpc>
            </a:pPr>
            <a:r>
              <a:rPr lang="en-US" sz="3353" spc="11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Ready to find the plan that fits your needs or have more questions?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520" y="3218177"/>
            <a:ext cx="8290560" cy="34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4"/>
              </a:lnSpc>
            </a:pPr>
            <a:r>
              <a:rPr lang="en-US" sz="2353" spc="8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am here to help you at</a:t>
            </a:r>
            <a:r>
              <a:rPr lang="en-US" sz="2353" spc="8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353" spc="80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no cost or obligation to you!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" y="3778251"/>
            <a:ext cx="8290560" cy="34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4"/>
              </a:lnSpc>
            </a:pPr>
            <a:r>
              <a:rPr lang="en-US" sz="2353" spc="8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My contact information: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1520" y="6814750"/>
            <a:ext cx="8290560" cy="23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8"/>
              </a:lnSpc>
            </a:pPr>
            <a:r>
              <a:rPr lang="en-US" sz="1553" spc="52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By calling the number above, you will be directed to a licensed insurance agent.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68302" y="731520"/>
          <a:ext cx="9016998" cy="1524000"/>
        </p:xfrm>
        <a:graphic>
          <a:graphicData uri="http://schemas.openxmlformats.org/drawingml/2006/table">
            <a:tbl>
              <a:tblPr/>
              <a:tblGrid>
                <a:gridCol w="3005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5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5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834">
                <a:tc gridSpan="3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If you have Social Security when you turn 65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191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If you have Social Security when you turn 65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191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If you have Social Security when you turn 65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19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166">
                <a:tc gridSpan="3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You will be automatically enrolled into Medicare. You will receive your Medicare card three months prior to your birthday.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You will be automatically enrolled into Medicare. You will receive your Medicare card three months prior to your birthday.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You will be automatically enrolled into Medicare. You will receive your Medicare card three months prior to your birthday.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970085" y="4823197"/>
            <a:ext cx="8415213" cy="183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9"/>
              </a:lnSpc>
            </a:pPr>
            <a:r>
              <a:rPr lang="en-US" sz="222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can apply online at: www.ssa.gov</a:t>
            </a:r>
          </a:p>
          <a:p>
            <a:pPr algn="l">
              <a:lnSpc>
                <a:spcPts val="1149"/>
              </a:lnSpc>
            </a:pPr>
            <a:endParaRPr lang="en-US" sz="2221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109"/>
              </a:lnSpc>
            </a:pPr>
            <a:r>
              <a:rPr lang="en-US" sz="222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Call Social Security at: 1-800-772-12-13 (TTY 1-800-325-0778) to apply over the phone or to request an application</a:t>
            </a:r>
          </a:p>
          <a:p>
            <a:pPr algn="l">
              <a:lnSpc>
                <a:spcPts val="1149"/>
              </a:lnSpc>
            </a:pPr>
            <a:endParaRPr lang="en-US" sz="2221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109"/>
              </a:lnSpc>
            </a:pPr>
            <a:r>
              <a:rPr lang="en-US" sz="222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Apply at your local Social Security office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368302" y="2417829"/>
          <a:ext cx="9016998" cy="1436425"/>
        </p:xfrm>
        <a:graphic>
          <a:graphicData uri="http://schemas.openxmlformats.org/drawingml/2006/table">
            <a:tbl>
              <a:tblPr/>
              <a:tblGrid>
                <a:gridCol w="3005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5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5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2536">
                <a:tc gridSpan="3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81B2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If you do not have Social Security when you turn 65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81B2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If you do not have Social Security when you turn 65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81B2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If you do not have Social Security when you turn 65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889">
                <a:tc gridSpan="3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You will need to take the step to sign up for Medicare.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You will need to take the step to sign up for Medicare.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You will need to take the step to sign up for Medicare.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493707" y="4895350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707" y="5414449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93707" y="6349104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8"/>
                </a:lnTo>
                <a:lnTo>
                  <a:pt x="0" y="307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3707" y="4219850"/>
            <a:ext cx="4408084" cy="441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4"/>
              </a:lnSpc>
              <a:spcBef>
                <a:spcPct val="0"/>
              </a:spcBef>
            </a:pPr>
            <a:r>
              <a:rPr lang="en-US" sz="245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Three Ways to Join Medicare: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2938651"/>
            <a:ext cx="8290560" cy="1437898"/>
            <a:chOff x="0" y="0"/>
            <a:chExt cx="11054080" cy="1917197"/>
          </a:xfrm>
        </p:grpSpPr>
        <p:sp>
          <p:nvSpPr>
            <p:cNvPr id="3" name="TextBox 3"/>
            <p:cNvSpPr txBox="1"/>
            <p:nvPr/>
          </p:nvSpPr>
          <p:spPr>
            <a:xfrm>
              <a:off x="0" y="-114300"/>
              <a:ext cx="11054080" cy="1362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97"/>
                </a:lnSpc>
              </a:pPr>
              <a:r>
                <a:rPr lang="en-US" sz="614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The Medicare Basics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064000" y="1698125"/>
              <a:ext cx="2926080" cy="219072"/>
              <a:chOff x="0" y="0"/>
              <a:chExt cx="812800" cy="608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608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085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60853"/>
                    </a:lnTo>
                    <a:lnTo>
                      <a:pt x="0" y="60853"/>
                    </a:lnTo>
                    <a:close/>
                  </a:path>
                </a:pathLst>
              </a:custGeom>
              <a:solidFill>
                <a:srgbClr val="FFC72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812800" cy="1084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50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3397568"/>
            <a:ext cx="8290560" cy="3588317"/>
            <a:chOff x="0" y="0"/>
            <a:chExt cx="3070578" cy="13290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0578" cy="1329006"/>
            </a:xfrm>
            <a:custGeom>
              <a:avLst/>
              <a:gdLst/>
              <a:ahLst/>
              <a:cxnLst/>
              <a:rect l="l" t="t" r="r" b="b"/>
              <a:pathLst>
                <a:path w="3070578" h="1329006">
                  <a:moveTo>
                    <a:pt x="0" y="0"/>
                  </a:moveTo>
                  <a:lnTo>
                    <a:pt x="3070578" y="0"/>
                  </a:lnTo>
                  <a:lnTo>
                    <a:pt x="3070578" y="1329006"/>
                  </a:lnTo>
                  <a:lnTo>
                    <a:pt x="0" y="132900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81B2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070578" cy="1395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4220" y="4345757"/>
            <a:ext cx="1619659" cy="2362498"/>
            <a:chOff x="0" y="0"/>
            <a:chExt cx="677230" cy="9878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7230" cy="987834"/>
            </a:xfrm>
            <a:custGeom>
              <a:avLst/>
              <a:gdLst/>
              <a:ahLst/>
              <a:cxnLst/>
              <a:rect l="l" t="t" r="r" b="b"/>
              <a:pathLst>
                <a:path w="677230" h="987834">
                  <a:moveTo>
                    <a:pt x="0" y="0"/>
                  </a:moveTo>
                  <a:lnTo>
                    <a:pt x="677230" y="0"/>
                  </a:lnTo>
                  <a:lnTo>
                    <a:pt x="677230" y="987834"/>
                  </a:lnTo>
                  <a:lnTo>
                    <a:pt x="0" y="987834"/>
                  </a:lnTo>
                  <a:close/>
                </a:path>
              </a:pathLst>
            </a:custGeom>
            <a:solidFill>
              <a:srgbClr val="D5DCD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77230" cy="1035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25614" y="4345757"/>
            <a:ext cx="1619659" cy="2362498"/>
            <a:chOff x="0" y="0"/>
            <a:chExt cx="677230" cy="9878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7230" cy="987834"/>
            </a:xfrm>
            <a:custGeom>
              <a:avLst/>
              <a:gdLst/>
              <a:ahLst/>
              <a:cxnLst/>
              <a:rect l="l" t="t" r="r" b="b"/>
              <a:pathLst>
                <a:path w="677230" h="987834">
                  <a:moveTo>
                    <a:pt x="0" y="0"/>
                  </a:moveTo>
                  <a:lnTo>
                    <a:pt x="677230" y="0"/>
                  </a:lnTo>
                  <a:lnTo>
                    <a:pt x="677230" y="987834"/>
                  </a:lnTo>
                  <a:lnTo>
                    <a:pt x="0" y="987834"/>
                  </a:lnTo>
                  <a:close/>
                </a:path>
              </a:pathLst>
            </a:custGeom>
            <a:solidFill>
              <a:srgbClr val="D5DCD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677230" cy="1035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564718" y="4345757"/>
            <a:ext cx="3189456" cy="2362498"/>
            <a:chOff x="0" y="0"/>
            <a:chExt cx="1404085" cy="10400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4085" cy="1040036"/>
            </a:xfrm>
            <a:custGeom>
              <a:avLst/>
              <a:gdLst/>
              <a:ahLst/>
              <a:cxnLst/>
              <a:rect l="l" t="t" r="r" b="b"/>
              <a:pathLst>
                <a:path w="1404085" h="1040036">
                  <a:moveTo>
                    <a:pt x="0" y="0"/>
                  </a:moveTo>
                  <a:lnTo>
                    <a:pt x="1404085" y="0"/>
                  </a:lnTo>
                  <a:lnTo>
                    <a:pt x="1404085" y="1040036"/>
                  </a:lnTo>
                  <a:lnTo>
                    <a:pt x="0" y="1040036"/>
                  </a:lnTo>
                  <a:close/>
                </a:path>
              </a:pathLst>
            </a:custGeom>
            <a:solidFill>
              <a:srgbClr val="D5DCD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404085" cy="10876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565382" y="4497442"/>
            <a:ext cx="1283879" cy="1283879"/>
          </a:xfrm>
          <a:custGeom>
            <a:avLst/>
            <a:gdLst/>
            <a:ahLst/>
            <a:cxnLst/>
            <a:rect l="l" t="t" r="r" b="b"/>
            <a:pathLst>
              <a:path w="1283879" h="1283879">
                <a:moveTo>
                  <a:pt x="0" y="0"/>
                </a:moveTo>
                <a:lnTo>
                  <a:pt x="1283879" y="0"/>
                </a:lnTo>
                <a:lnTo>
                  <a:pt x="1283879" y="1283878"/>
                </a:lnTo>
                <a:lnTo>
                  <a:pt x="0" y="128387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731520" y="509134"/>
            <a:ext cx="8290560" cy="2917758"/>
            <a:chOff x="0" y="0"/>
            <a:chExt cx="3070578" cy="10806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70578" cy="1080651"/>
            </a:xfrm>
            <a:custGeom>
              <a:avLst/>
              <a:gdLst/>
              <a:ahLst/>
              <a:cxnLst/>
              <a:rect l="l" t="t" r="r" b="b"/>
              <a:pathLst>
                <a:path w="3070578" h="1080651">
                  <a:moveTo>
                    <a:pt x="0" y="0"/>
                  </a:moveTo>
                  <a:lnTo>
                    <a:pt x="3070578" y="0"/>
                  </a:lnTo>
                  <a:lnTo>
                    <a:pt x="3070578" y="1080651"/>
                  </a:lnTo>
                  <a:lnTo>
                    <a:pt x="0" y="1080651"/>
                  </a:lnTo>
                  <a:close/>
                </a:path>
              </a:pathLst>
            </a:custGeom>
            <a:solidFill>
              <a:srgbClr val="081B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3070578" cy="114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90691" y="1246449"/>
            <a:ext cx="3579085" cy="1846319"/>
            <a:chOff x="0" y="0"/>
            <a:chExt cx="157561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75611" cy="812800"/>
            </a:xfrm>
            <a:custGeom>
              <a:avLst/>
              <a:gdLst/>
              <a:ahLst/>
              <a:cxnLst/>
              <a:rect l="l" t="t" r="r" b="b"/>
              <a:pathLst>
                <a:path w="1575611" h="812800">
                  <a:moveTo>
                    <a:pt x="0" y="0"/>
                  </a:moveTo>
                  <a:lnTo>
                    <a:pt x="1575611" y="0"/>
                  </a:lnTo>
                  <a:lnTo>
                    <a:pt x="157561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CD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575611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83824" y="1246449"/>
            <a:ext cx="3579085" cy="1846319"/>
            <a:chOff x="0" y="0"/>
            <a:chExt cx="157561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75611" cy="812800"/>
            </a:xfrm>
            <a:custGeom>
              <a:avLst/>
              <a:gdLst/>
              <a:ahLst/>
              <a:cxnLst/>
              <a:rect l="l" t="t" r="r" b="b"/>
              <a:pathLst>
                <a:path w="1575611" h="812800">
                  <a:moveTo>
                    <a:pt x="0" y="0"/>
                  </a:moveTo>
                  <a:lnTo>
                    <a:pt x="1575611" y="0"/>
                  </a:lnTo>
                  <a:lnTo>
                    <a:pt x="157561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CD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575611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267429" y="1361226"/>
            <a:ext cx="1225609" cy="1225609"/>
          </a:xfrm>
          <a:custGeom>
            <a:avLst/>
            <a:gdLst/>
            <a:ahLst/>
            <a:cxnLst/>
            <a:rect l="l" t="t" r="r" b="b"/>
            <a:pathLst>
              <a:path w="1225609" h="1225609">
                <a:moveTo>
                  <a:pt x="0" y="0"/>
                </a:moveTo>
                <a:lnTo>
                  <a:pt x="1225609" y="0"/>
                </a:lnTo>
                <a:lnTo>
                  <a:pt x="1225609" y="1225609"/>
                </a:lnTo>
                <a:lnTo>
                  <a:pt x="0" y="122560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083870" y="4672943"/>
            <a:ext cx="1303147" cy="1303147"/>
          </a:xfrm>
          <a:custGeom>
            <a:avLst/>
            <a:gdLst/>
            <a:ahLst/>
            <a:cxnLst/>
            <a:rect l="l" t="t" r="r" b="b"/>
            <a:pathLst>
              <a:path w="1303147" h="1303147">
                <a:moveTo>
                  <a:pt x="0" y="0"/>
                </a:moveTo>
                <a:lnTo>
                  <a:pt x="1303147" y="0"/>
                </a:lnTo>
                <a:lnTo>
                  <a:pt x="1303147" y="1303147"/>
                </a:lnTo>
                <a:lnTo>
                  <a:pt x="0" y="13031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6354985" y="1455648"/>
            <a:ext cx="1036764" cy="1036764"/>
          </a:xfrm>
          <a:custGeom>
            <a:avLst/>
            <a:gdLst/>
            <a:ahLst/>
            <a:cxnLst/>
            <a:rect l="l" t="t" r="r" b="b"/>
            <a:pathLst>
              <a:path w="1036764" h="1036764">
                <a:moveTo>
                  <a:pt x="0" y="0"/>
                </a:moveTo>
                <a:lnTo>
                  <a:pt x="1036763" y="0"/>
                </a:lnTo>
                <a:lnTo>
                  <a:pt x="1036763" y="1036764"/>
                </a:lnTo>
                <a:lnTo>
                  <a:pt x="0" y="103676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53575" y="4754617"/>
            <a:ext cx="1139800" cy="1139800"/>
          </a:xfrm>
          <a:custGeom>
            <a:avLst/>
            <a:gdLst/>
            <a:ahLst/>
            <a:cxnLst/>
            <a:rect l="l" t="t" r="r" b="b"/>
            <a:pathLst>
              <a:path w="1139800" h="1139800">
                <a:moveTo>
                  <a:pt x="0" y="0"/>
                </a:moveTo>
                <a:lnTo>
                  <a:pt x="1139800" y="0"/>
                </a:lnTo>
                <a:lnTo>
                  <a:pt x="1139800" y="1139800"/>
                </a:lnTo>
                <a:lnTo>
                  <a:pt x="0" y="1139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2292288" y="3609975"/>
            <a:ext cx="5169024" cy="349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81B2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 have options for additional coverage: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22333" y="2619171"/>
            <a:ext cx="3315800" cy="291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5"/>
              </a:lnSpc>
            </a:pPr>
            <a:r>
              <a:rPr lang="en-US" sz="1682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A (Hospital Insurance)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78541" y="5865842"/>
            <a:ext cx="1411019" cy="505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en-US" sz="1482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Medicare Supplement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945576" y="5905145"/>
            <a:ext cx="2396351" cy="55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5"/>
              </a:lnSpc>
            </a:pPr>
            <a:r>
              <a:rPr lang="en-US" sz="1582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C</a:t>
            </a:r>
          </a:p>
          <a:p>
            <a:pPr algn="ctr">
              <a:lnSpc>
                <a:spcPts val="2215"/>
              </a:lnSpc>
            </a:pPr>
            <a:r>
              <a:rPr lang="en-US" sz="1582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(Medicare Advantage)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215466" y="2619171"/>
            <a:ext cx="3315802" cy="291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5"/>
              </a:lnSpc>
            </a:pPr>
            <a:r>
              <a:rPr lang="en-US" sz="1682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B (Medical Insurance)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644179" y="674370"/>
            <a:ext cx="2465243" cy="38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  <a:spcBef>
                <a:spcPct val="0"/>
              </a:spcBef>
            </a:pPr>
            <a:r>
              <a:rPr lang="en-US" sz="2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Original Medicare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090691" y="1246449"/>
            <a:ext cx="514890" cy="514890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r>
                <a:rPr lang="en-US" sz="1800">
                  <a:solidFill>
                    <a:srgbClr val="081B2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1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083824" y="1246449"/>
            <a:ext cx="514890" cy="51489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r>
                <a:rPr lang="en-US" sz="1800">
                  <a:solidFill>
                    <a:srgbClr val="081B2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74220" y="4353093"/>
            <a:ext cx="514890" cy="514890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r>
                <a:rPr lang="en-US" sz="1800">
                  <a:solidFill>
                    <a:srgbClr val="081B2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3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2925614" y="4345757"/>
            <a:ext cx="514890" cy="514890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r>
                <a:rPr lang="en-US" sz="1800">
                  <a:solidFill>
                    <a:srgbClr val="081B2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4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564718" y="4345757"/>
            <a:ext cx="514890" cy="514890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r>
                <a:rPr lang="en-US" sz="1800">
                  <a:solidFill>
                    <a:srgbClr val="081B2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5</a:t>
              </a:r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2998538" y="5865842"/>
            <a:ext cx="1473810" cy="762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en-US" sz="1482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D (Prescription Drug)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2306852" y="5443284"/>
            <a:ext cx="876206" cy="336142"/>
            <a:chOff x="0" y="0"/>
            <a:chExt cx="1059346" cy="4064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059346" cy="406400"/>
            </a:xfrm>
            <a:custGeom>
              <a:avLst/>
              <a:gdLst/>
              <a:ahLst/>
              <a:cxnLst/>
              <a:rect l="l" t="t" r="r" b="b"/>
              <a:pathLst>
                <a:path w="1059346" h="406400">
                  <a:moveTo>
                    <a:pt x="856146" y="0"/>
                  </a:moveTo>
                  <a:cubicBezTo>
                    <a:pt x="968370" y="0"/>
                    <a:pt x="1059346" y="90976"/>
                    <a:pt x="1059346" y="203200"/>
                  </a:cubicBezTo>
                  <a:cubicBezTo>
                    <a:pt x="1059346" y="315424"/>
                    <a:pt x="968370" y="406400"/>
                    <a:pt x="85614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19050"/>
              <a:ext cx="1059346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5"/>
                </a:lnSpc>
              </a:pPr>
              <a:r>
                <a:rPr lang="en-US" sz="130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and/or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4761041" y="5443284"/>
            <a:ext cx="587909" cy="336142"/>
            <a:chOff x="0" y="0"/>
            <a:chExt cx="710791" cy="406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710791" cy="406400"/>
            </a:xfrm>
            <a:custGeom>
              <a:avLst/>
              <a:gdLst/>
              <a:ahLst/>
              <a:cxnLst/>
              <a:rect l="l" t="t" r="r" b="b"/>
              <a:pathLst>
                <a:path w="710791" h="406400">
                  <a:moveTo>
                    <a:pt x="507591" y="0"/>
                  </a:moveTo>
                  <a:cubicBezTo>
                    <a:pt x="619815" y="0"/>
                    <a:pt x="710791" y="90976"/>
                    <a:pt x="710791" y="203200"/>
                  </a:cubicBezTo>
                  <a:cubicBezTo>
                    <a:pt x="710791" y="315424"/>
                    <a:pt x="619815" y="406400"/>
                    <a:pt x="50759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81B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19050"/>
              <a:ext cx="710791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5"/>
                </a:lnSpc>
              </a:pPr>
              <a:r>
                <a:rPr lang="en-US" sz="13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OR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413028" y="530587"/>
          <a:ext cx="7389154" cy="781050"/>
        </p:xfrm>
        <a:graphic>
          <a:graphicData uri="http://schemas.openxmlformats.org/drawingml/2006/table">
            <a:tbl>
              <a:tblPr/>
              <a:tblGrid>
                <a:gridCol w="68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81B2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Original Medicare: Part A - Hospital Insurance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8107031" y="241445"/>
            <a:ext cx="1225609" cy="1225609"/>
          </a:xfrm>
          <a:custGeom>
            <a:avLst/>
            <a:gdLst/>
            <a:ahLst/>
            <a:cxnLst/>
            <a:rect l="l" t="t" r="r" b="b"/>
            <a:pathLst>
              <a:path w="1225609" h="1225609">
                <a:moveTo>
                  <a:pt x="0" y="0"/>
                </a:moveTo>
                <a:lnTo>
                  <a:pt x="1225609" y="0"/>
                </a:lnTo>
                <a:lnTo>
                  <a:pt x="1225609" y="1225610"/>
                </a:lnTo>
                <a:lnTo>
                  <a:pt x="0" y="122561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07962" y="3318780"/>
            <a:ext cx="8224677" cy="2113978"/>
            <a:chOff x="0" y="0"/>
            <a:chExt cx="3046177" cy="782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6177" cy="782955"/>
            </a:xfrm>
            <a:custGeom>
              <a:avLst/>
              <a:gdLst/>
              <a:ahLst/>
              <a:cxnLst/>
              <a:rect l="l" t="t" r="r" b="b"/>
              <a:pathLst>
                <a:path w="3046177" h="782955">
                  <a:moveTo>
                    <a:pt x="0" y="0"/>
                  </a:moveTo>
                  <a:lnTo>
                    <a:pt x="3046177" y="0"/>
                  </a:lnTo>
                  <a:lnTo>
                    <a:pt x="3046177" y="782955"/>
                  </a:lnTo>
                  <a:lnTo>
                    <a:pt x="0" y="782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3046177" cy="868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926"/>
                </a:lnSpc>
              </a:pPr>
              <a:r>
                <a:rPr lang="en-US" sz="2600">
                  <a:solidFill>
                    <a:srgbClr val="081B2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Inpatient hospital care</a:t>
              </a:r>
            </a:p>
            <a:p>
              <a:pPr algn="l">
                <a:lnSpc>
                  <a:spcPts val="3926"/>
                </a:lnSpc>
              </a:pPr>
              <a:r>
                <a:rPr lang="en-US" sz="2600">
                  <a:solidFill>
                    <a:srgbClr val="081B2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Skilled nursing facilities</a:t>
              </a:r>
            </a:p>
            <a:p>
              <a:pPr algn="l">
                <a:lnSpc>
                  <a:spcPts val="3926"/>
                </a:lnSpc>
              </a:pPr>
              <a:r>
                <a:rPr lang="en-US" sz="2600">
                  <a:solidFill>
                    <a:srgbClr val="081B2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Hospice care</a:t>
              </a:r>
            </a:p>
            <a:p>
              <a:pPr algn="l">
                <a:lnSpc>
                  <a:spcPts val="3926"/>
                </a:lnSpc>
              </a:pPr>
              <a:r>
                <a:rPr lang="en-US" sz="2600">
                  <a:solidFill>
                    <a:srgbClr val="081B2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Limited home health care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516567" y="3466591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16567" y="3952003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8"/>
                </a:lnTo>
                <a:lnTo>
                  <a:pt x="0" y="307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16567" y="4449674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16567" y="4947653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8"/>
                </a:lnTo>
                <a:lnTo>
                  <a:pt x="0" y="307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706676" y="2146312"/>
            <a:ext cx="3315404" cy="4226338"/>
          </a:xfrm>
          <a:custGeom>
            <a:avLst/>
            <a:gdLst/>
            <a:ahLst/>
            <a:cxnLst/>
            <a:rect l="l" t="t" r="r" b="b"/>
            <a:pathLst>
              <a:path w="3315404" h="4226338">
                <a:moveTo>
                  <a:pt x="0" y="0"/>
                </a:moveTo>
                <a:lnTo>
                  <a:pt x="3315404" y="0"/>
                </a:lnTo>
                <a:lnTo>
                  <a:pt x="3315404" y="4226338"/>
                </a:lnTo>
                <a:lnTo>
                  <a:pt x="0" y="422633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16567" y="2656238"/>
            <a:ext cx="8906394" cy="52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Provides coverage for: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0252" y="5556582"/>
            <a:ext cx="3557354" cy="204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33"/>
              </a:lnSpc>
            </a:pPr>
            <a:r>
              <a:rPr lang="en-US" sz="123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This is not a complete list of services available.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789137"/>
            <a:ext cx="8596178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A Costs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31520" y="2073503"/>
            <a:ext cx="7573984" cy="722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6"/>
              </a:lnSpc>
            </a:pPr>
            <a:r>
              <a:rPr lang="en-US" sz="20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Eligible and paid into Social Security for 40 quarters:</a:t>
            </a:r>
          </a:p>
          <a:p>
            <a:pPr algn="l">
              <a:lnSpc>
                <a:spcPts val="2866"/>
              </a:lnSpc>
            </a:pPr>
            <a:r>
              <a:rPr lang="en-US" sz="20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Pay no cost for Part A.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3167502"/>
            <a:ext cx="9491363" cy="722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6"/>
              </a:lnSpc>
            </a:pPr>
            <a:r>
              <a:rPr lang="en-US" sz="20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Eligible and paid at least 30 quarters:</a:t>
            </a:r>
          </a:p>
          <a:p>
            <a:pPr algn="l">
              <a:lnSpc>
                <a:spcPts val="2866"/>
              </a:lnSpc>
            </a:pPr>
            <a:r>
              <a:rPr lang="en-US" sz="20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Reduced cost: $278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4261501"/>
            <a:ext cx="9491363" cy="722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6"/>
              </a:lnSpc>
            </a:pPr>
            <a:r>
              <a:rPr lang="en-US" sz="20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Eligible and paid less than 30 quarters:</a:t>
            </a:r>
          </a:p>
          <a:p>
            <a:pPr algn="l">
              <a:lnSpc>
                <a:spcPts val="2866"/>
              </a:lnSpc>
            </a:pPr>
            <a:r>
              <a:rPr lang="en-US" sz="20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Full cost: $505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5746024"/>
            <a:ext cx="9491363" cy="722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6"/>
              </a:lnSpc>
            </a:pPr>
            <a:r>
              <a:rPr lang="en-US" sz="204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Don’t qualify on your own?</a:t>
            </a:r>
          </a:p>
          <a:p>
            <a:pPr algn="l">
              <a:lnSpc>
                <a:spcPts val="2866"/>
              </a:lnSpc>
            </a:pPr>
            <a:r>
              <a:rPr lang="en-US" sz="20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May be eligible base on your spouse’s work history when you turn 65.</a:t>
            </a:r>
          </a:p>
        </p:txBody>
      </p:sp>
      <p:sp>
        <p:nvSpPr>
          <p:cNvPr id="7" name="AutoShape 7"/>
          <p:cNvSpPr/>
          <p:nvPr/>
        </p:nvSpPr>
        <p:spPr>
          <a:xfrm>
            <a:off x="731520" y="1692930"/>
            <a:ext cx="3316224" cy="0"/>
          </a:xfrm>
          <a:prstGeom prst="line">
            <a:avLst/>
          </a:prstGeom>
          <a:ln w="76200" cap="flat">
            <a:solidFill>
              <a:srgbClr val="FFC72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731520" y="5365024"/>
            <a:ext cx="3316224" cy="0"/>
          </a:xfrm>
          <a:prstGeom prst="line">
            <a:avLst/>
          </a:prstGeom>
          <a:ln w="76200" cap="flat">
            <a:solidFill>
              <a:srgbClr val="FFC72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413028" y="530587"/>
          <a:ext cx="7389154" cy="781050"/>
        </p:xfrm>
        <a:graphic>
          <a:graphicData uri="http://schemas.openxmlformats.org/drawingml/2006/table">
            <a:tbl>
              <a:tblPr/>
              <a:tblGrid>
                <a:gridCol w="68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81B2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Original Medicare: Part B - Medical Insurance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8249192" y="402730"/>
            <a:ext cx="1036764" cy="1036764"/>
          </a:xfrm>
          <a:custGeom>
            <a:avLst/>
            <a:gdLst/>
            <a:ahLst/>
            <a:cxnLst/>
            <a:rect l="l" t="t" r="r" b="b"/>
            <a:pathLst>
              <a:path w="1036764" h="1036764">
                <a:moveTo>
                  <a:pt x="0" y="0"/>
                </a:moveTo>
                <a:lnTo>
                  <a:pt x="1036764" y="0"/>
                </a:lnTo>
                <a:lnTo>
                  <a:pt x="1036764" y="1036764"/>
                </a:lnTo>
                <a:lnTo>
                  <a:pt x="0" y="10367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07962" y="3071130"/>
            <a:ext cx="4598714" cy="3065113"/>
            <a:chOff x="0" y="0"/>
            <a:chExt cx="1703227" cy="11352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03227" cy="1135227"/>
            </a:xfrm>
            <a:custGeom>
              <a:avLst/>
              <a:gdLst/>
              <a:ahLst/>
              <a:cxnLst/>
              <a:rect l="l" t="t" r="r" b="b"/>
              <a:pathLst>
                <a:path w="1703227" h="1135227">
                  <a:moveTo>
                    <a:pt x="0" y="0"/>
                  </a:moveTo>
                  <a:lnTo>
                    <a:pt x="1703227" y="0"/>
                  </a:lnTo>
                  <a:lnTo>
                    <a:pt x="1703227" y="1135227"/>
                  </a:lnTo>
                  <a:lnTo>
                    <a:pt x="0" y="11352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1703227" cy="122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926"/>
                </a:lnSpc>
              </a:pPr>
              <a:r>
                <a:rPr lang="en-US" sz="2600">
                  <a:solidFill>
                    <a:srgbClr val="081B2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Doctor visits and preventative services</a:t>
              </a:r>
            </a:p>
            <a:p>
              <a:pPr algn="l">
                <a:lnSpc>
                  <a:spcPts val="3926"/>
                </a:lnSpc>
              </a:pPr>
              <a:r>
                <a:rPr lang="en-US" sz="2600">
                  <a:solidFill>
                    <a:srgbClr val="081B2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Outpatient surgery</a:t>
              </a:r>
            </a:p>
            <a:p>
              <a:pPr algn="l">
                <a:lnSpc>
                  <a:spcPts val="3926"/>
                </a:lnSpc>
              </a:pPr>
              <a:r>
                <a:rPr lang="en-US" sz="2600">
                  <a:solidFill>
                    <a:srgbClr val="081B2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Diagnostic screenings</a:t>
              </a:r>
            </a:p>
            <a:p>
              <a:pPr algn="l">
                <a:lnSpc>
                  <a:spcPts val="3926"/>
                </a:lnSpc>
              </a:pPr>
              <a:r>
                <a:rPr lang="en-US" sz="2600">
                  <a:solidFill>
                    <a:srgbClr val="081B2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Emergency care</a:t>
              </a:r>
            </a:p>
            <a:p>
              <a:pPr algn="l">
                <a:lnSpc>
                  <a:spcPts val="3926"/>
                </a:lnSpc>
              </a:pPr>
              <a:r>
                <a:rPr lang="en-US" sz="2600">
                  <a:solidFill>
                    <a:srgbClr val="081B2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Durable medical equipment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516567" y="3224895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16567" y="4183281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16567" y="4680953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8"/>
                </a:lnTo>
                <a:lnTo>
                  <a:pt x="0" y="307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16567" y="5178931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9"/>
                </a:lnTo>
                <a:lnTo>
                  <a:pt x="0" y="307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16567" y="5676910"/>
            <a:ext cx="307478" cy="307478"/>
          </a:xfrm>
          <a:custGeom>
            <a:avLst/>
            <a:gdLst/>
            <a:ahLst/>
            <a:cxnLst/>
            <a:rect l="l" t="t" r="r" b="b"/>
            <a:pathLst>
              <a:path w="307478" h="307478">
                <a:moveTo>
                  <a:pt x="0" y="0"/>
                </a:moveTo>
                <a:lnTo>
                  <a:pt x="307479" y="0"/>
                </a:lnTo>
                <a:lnTo>
                  <a:pt x="307479" y="307478"/>
                </a:lnTo>
                <a:lnTo>
                  <a:pt x="0" y="307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889557" y="2146312"/>
            <a:ext cx="3315404" cy="4226338"/>
          </a:xfrm>
          <a:custGeom>
            <a:avLst/>
            <a:gdLst/>
            <a:ahLst/>
            <a:cxnLst/>
            <a:rect l="l" t="t" r="r" b="b"/>
            <a:pathLst>
              <a:path w="3315404" h="4226338">
                <a:moveTo>
                  <a:pt x="0" y="0"/>
                </a:moveTo>
                <a:lnTo>
                  <a:pt x="3315404" y="0"/>
                </a:lnTo>
                <a:lnTo>
                  <a:pt x="3315404" y="4226338"/>
                </a:lnTo>
                <a:lnTo>
                  <a:pt x="0" y="422633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16567" y="2359297"/>
            <a:ext cx="8906394" cy="52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Provides coverage for: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0252" y="6260899"/>
            <a:ext cx="3557354" cy="204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33"/>
              </a:lnSpc>
            </a:pPr>
            <a:r>
              <a:rPr lang="en-US" sz="123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This is not a complete list of services available.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DC1415BB13584E852D18F820A9AB34" ma:contentTypeVersion="15" ma:contentTypeDescription="Create a new document." ma:contentTypeScope="" ma:versionID="d2f0098cdd8beff1397703b915257f05">
  <xsd:schema xmlns:xsd="http://www.w3.org/2001/XMLSchema" xmlns:xs="http://www.w3.org/2001/XMLSchema" xmlns:p="http://schemas.microsoft.com/office/2006/metadata/properties" xmlns:ns2="41df605a-cbac-4a2a-949e-38b2bbb32d88" xmlns:ns3="4e86325c-bf7c-43c7-a905-c987e2e107be" targetNamespace="http://schemas.microsoft.com/office/2006/metadata/properties" ma:root="true" ma:fieldsID="9f75052d41e8553e08a41dc0a4c77952" ns2:_="" ns3:_="">
    <xsd:import namespace="41df605a-cbac-4a2a-949e-38b2bbb32d88"/>
    <xsd:import namespace="4e86325c-bf7c-43c7-a905-c987e2e107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f605a-cbac-4a2a-949e-38b2bbb32d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e0910f8e-7abd-4696-8b94-343bd14b55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86325c-bf7c-43c7-a905-c987e2e107b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42ac1d6-7101-446f-895e-6b0bb61beb60}" ma:internalName="TaxCatchAll" ma:showField="CatchAllData" ma:web="4e86325c-bf7c-43c7-a905-c987e2e107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21C00A-F9B0-4FAD-82E5-721FAC6B7B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17C960-0889-4D27-8030-2180AA56BF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df605a-cbac-4a2a-949e-38b2bbb32d88"/>
    <ds:schemaRef ds:uri="4e86325c-bf7c-43c7-a905-c987e2e107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2358</Words>
  <Application>Microsoft Office PowerPoint</Application>
  <PresentationFormat>Custom</PresentationFormat>
  <Paragraphs>369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AGALH_Medicare 101 (V2)-IRA</dc:title>
  <cp:lastModifiedBy>Joanna To</cp:lastModifiedBy>
  <cp:revision>6</cp:revision>
  <dcterms:created xsi:type="dcterms:W3CDTF">2006-08-16T00:00:00Z</dcterms:created>
  <dcterms:modified xsi:type="dcterms:W3CDTF">2024-09-16T06:30:27Z</dcterms:modified>
  <dc:identifier>DAGOWOSWRnE</dc:identifier>
</cp:coreProperties>
</file>